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5"/>
  </p:notesMasterIdLst>
  <p:handoutMasterIdLst>
    <p:handoutMasterId r:id="rId26"/>
  </p:handoutMasterIdLst>
  <p:sldIdLst>
    <p:sldId id="707" r:id="rId3"/>
    <p:sldId id="737" r:id="rId4"/>
    <p:sldId id="736" r:id="rId5"/>
    <p:sldId id="734" r:id="rId6"/>
    <p:sldId id="738" r:id="rId7"/>
    <p:sldId id="694" r:id="rId8"/>
    <p:sldId id="739" r:id="rId9"/>
    <p:sldId id="740" r:id="rId10"/>
    <p:sldId id="722" r:id="rId11"/>
    <p:sldId id="735" r:id="rId12"/>
    <p:sldId id="726" r:id="rId13"/>
    <p:sldId id="728" r:id="rId14"/>
    <p:sldId id="733" r:id="rId15"/>
    <p:sldId id="725" r:id="rId16"/>
    <p:sldId id="727" r:id="rId17"/>
    <p:sldId id="730" r:id="rId18"/>
    <p:sldId id="731" r:id="rId19"/>
    <p:sldId id="732" r:id="rId20"/>
    <p:sldId id="729" r:id="rId21"/>
    <p:sldId id="723" r:id="rId22"/>
    <p:sldId id="741" r:id="rId23"/>
    <p:sldId id="68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33CCFF"/>
    <a:srgbClr val="FFCC00"/>
    <a:srgbClr val="FFFFFF"/>
    <a:srgbClr val="000000"/>
    <a:srgbClr val="996600"/>
    <a:srgbClr val="669933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89" autoAdjust="0"/>
    <p:restoredTop sz="88269" autoAdjust="0"/>
  </p:normalViewPr>
  <p:slideViewPr>
    <p:cSldViewPr snapToGrid="0">
      <p:cViewPr varScale="1">
        <p:scale>
          <a:sx n="131" d="100"/>
          <a:sy n="131" d="100"/>
        </p:scale>
        <p:origin x="2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-1806" y="3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F7F0C7-086D-40A6-8322-62393BE8FA6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17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83492B-B588-4853-A9F4-B063D18CB14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026" y="8684927"/>
            <a:ext cx="2973974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5" rIns="91390" bIns="45695" anchor="b"/>
          <a:lstStyle/>
          <a:p>
            <a:pPr algn="r" defTabSz="912879"/>
            <a:fld id="{D8827DD8-B3BA-4797-B3AD-64425861DB4F}" type="slidenum">
              <a:rPr lang="en-US" sz="1300"/>
              <a:pPr algn="r" defTabSz="912879"/>
              <a:t>1</a:t>
            </a:fld>
            <a:endParaRPr lang="en-US" sz="1300" dirty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6049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2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5" name="Rectangle 11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4800600" y="1277938"/>
            <a:ext cx="4114800" cy="2151062"/>
          </a:xfrm>
        </p:spPr>
        <p:txBody>
          <a:bodyPr/>
          <a:lstStyle>
            <a:lvl1pPr>
              <a:lnSpc>
                <a:spcPct val="116000"/>
              </a:lnSpc>
              <a:spcAft>
                <a:spcPct val="0"/>
              </a:spcAft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09BA7-0CA7-44D6-833B-618C1D39F859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776E7-B616-4E65-9B97-77E8DF5A181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6875" y="227013"/>
            <a:ext cx="2171700" cy="5600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227013"/>
            <a:ext cx="6367462" cy="5600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9533C-10BD-4A41-A02A-75C241ECF924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72D7E-11B6-42C3-BD1B-EC76AA81066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7013" y="227013"/>
            <a:ext cx="8691562" cy="992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7013" y="1266825"/>
            <a:ext cx="4267200" cy="220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266825"/>
            <a:ext cx="4268787" cy="220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7013" y="3622675"/>
            <a:ext cx="4267200" cy="220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622675"/>
            <a:ext cx="4268787" cy="220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AC0-00DF-482B-A196-BF1CF9C40C04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56CCF-5245-410D-9BAD-6EE4C95B50E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3" y="227013"/>
            <a:ext cx="8691562" cy="992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7013" y="1266825"/>
            <a:ext cx="8688387" cy="4560888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B3F4-7ADA-4853-80F9-E2490C2A5BF9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51780-1A46-4E47-A51D-D3252F68879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3" y="227013"/>
            <a:ext cx="8691562" cy="9921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7013" y="1266825"/>
            <a:ext cx="8688387" cy="4560888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6679B-A833-421A-B512-6C7EB582B557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24CF-258D-497E-8413-74BB0058EA5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3"/>
          <p:cNvSpPr>
            <a:spLocks noChangeArrowheads="1"/>
          </p:cNvSpPr>
          <p:nvPr userDrawn="1"/>
        </p:nvSpPr>
        <p:spPr bwMode="auto">
          <a:xfrm>
            <a:off x="0" y="860424"/>
            <a:ext cx="9144000" cy="320675"/>
          </a:xfrm>
          <a:prstGeom prst="rect">
            <a:avLst/>
          </a:prstGeom>
          <a:solidFill>
            <a:srgbClr val="92B5C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r>
              <a:rPr lang="de-DE" sz="1200" dirty="0">
                <a:solidFill>
                  <a:srgbClr val="595959"/>
                </a:solidFill>
              </a:rPr>
              <a:t>      </a:t>
            </a:r>
            <a:r>
              <a:rPr lang="de-DE" sz="1200" dirty="0" err="1">
                <a:solidFill>
                  <a:srgbClr val="595959"/>
                </a:solidFill>
              </a:rPr>
              <a:t>Magnetic</a:t>
            </a:r>
            <a:r>
              <a:rPr lang="de-DE" sz="1200" dirty="0">
                <a:solidFill>
                  <a:srgbClr val="595959"/>
                </a:solidFill>
              </a:rPr>
              <a:t> </a:t>
            </a:r>
            <a:r>
              <a:rPr lang="de-DE" sz="1200" dirty="0" err="1">
                <a:solidFill>
                  <a:srgbClr val="595959"/>
                </a:solidFill>
              </a:rPr>
              <a:t>resonance</a:t>
            </a:r>
            <a:r>
              <a:rPr lang="de-DE" sz="1200" dirty="0">
                <a:solidFill>
                  <a:srgbClr val="595959"/>
                </a:solidFill>
              </a:rPr>
              <a:t> </a:t>
            </a:r>
            <a:r>
              <a:rPr lang="de-DE" sz="1200" dirty="0" err="1">
                <a:solidFill>
                  <a:srgbClr val="595959"/>
                </a:solidFill>
              </a:rPr>
              <a:t>equipment</a:t>
            </a:r>
            <a:r>
              <a:rPr lang="de-DE" sz="1200" dirty="0">
                <a:solidFill>
                  <a:srgbClr val="595959"/>
                </a:solidFill>
              </a:rPr>
              <a:t>, </a:t>
            </a:r>
            <a:r>
              <a:rPr lang="de-DE" sz="1200" dirty="0" err="1">
                <a:solidFill>
                  <a:srgbClr val="595959"/>
                </a:solidFill>
              </a:rPr>
              <a:t>service</a:t>
            </a:r>
            <a:r>
              <a:rPr lang="de-DE" sz="1200" dirty="0">
                <a:solidFill>
                  <a:srgbClr val="595959"/>
                </a:solidFill>
              </a:rPr>
              <a:t>, </a:t>
            </a:r>
            <a:r>
              <a:rPr lang="de-DE" sz="1200" dirty="0" err="1">
                <a:solidFill>
                  <a:srgbClr val="595959"/>
                </a:solidFill>
              </a:rPr>
              <a:t>training</a:t>
            </a:r>
            <a:r>
              <a:rPr lang="de-DE" sz="1200" dirty="0">
                <a:solidFill>
                  <a:srgbClr val="595959"/>
                </a:solidFill>
              </a:rPr>
              <a:t> &amp; </a:t>
            </a:r>
            <a:r>
              <a:rPr lang="de-DE" sz="1200" dirty="0" err="1">
                <a:solidFill>
                  <a:srgbClr val="595959"/>
                </a:solidFill>
              </a:rPr>
              <a:t>more</a:t>
            </a:r>
            <a:r>
              <a:rPr lang="de-DE" sz="1200" dirty="0">
                <a:solidFill>
                  <a:srgbClr val="595959"/>
                </a:solidFill>
              </a:rPr>
              <a:t> </a:t>
            </a:r>
          </a:p>
        </p:txBody>
      </p:sp>
      <p:sp>
        <p:nvSpPr>
          <p:cNvPr id="9" name="Rectangle 43"/>
          <p:cNvSpPr>
            <a:spLocks noChangeArrowheads="1"/>
          </p:cNvSpPr>
          <p:nvPr userDrawn="1"/>
        </p:nvSpPr>
        <p:spPr bwMode="auto">
          <a:xfrm>
            <a:off x="0" y="0"/>
            <a:ext cx="9144000" cy="860425"/>
          </a:xfrm>
          <a:prstGeom prst="rect">
            <a:avLst/>
          </a:prstGeom>
          <a:gradFill rotWithShape="1">
            <a:gsLst>
              <a:gs pos="0">
                <a:srgbClr val="72A376"/>
              </a:gs>
              <a:gs pos="100000">
                <a:srgbClr val="B0CC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endParaRPr lang="de-DE">
              <a:solidFill>
                <a:srgbClr val="669933"/>
              </a:solidFill>
            </a:endParaRPr>
          </a:p>
        </p:txBody>
      </p:sp>
      <p:pic>
        <p:nvPicPr>
          <p:cNvPr id="10" name="Bild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20002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709B2-DA4D-4470-B796-9957153BA279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54B42-2939-4060-9BF8-B9E2FA9B268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831D3-F787-4014-B181-09D54ED66941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13D32-53CD-4586-ADE4-882726676C5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3" y="1266825"/>
            <a:ext cx="4267200" cy="4560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66825"/>
            <a:ext cx="4268787" cy="4560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7013-148E-4DDC-B951-C57D05416ABA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268A9-822B-4439-AFF7-45E0EFDC5E9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B5BB0-21EA-4332-9625-CC77A798805C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C7473-24B0-4AFF-A7E9-0EEA96480D9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3E7EC-B464-4842-A1AB-E88F0235F90E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E493C-A408-4795-A0A7-DCBD6524560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B6384-975B-4611-99EE-6B99AECD9A8B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D37E9-2D0E-4822-BFCF-0650BB2C39E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75553-1B4B-4D16-A4F6-4F46A8107A18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97FBF-D084-46B2-A100-4960E2B302D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0" y="6516688"/>
            <a:ext cx="2057400" cy="1349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Agilent Confidential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dt" sz="half" idx="11"/>
          </p:nvPr>
        </p:nvSpPr>
        <p:spPr>
          <a:xfrm>
            <a:off x="7543800" y="6645275"/>
            <a:ext cx="1371600" cy="146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D9956-A55A-4363-A783-E74627C98D8C}" type="datetime4">
              <a:rPr lang="en-US"/>
              <a:pPr>
                <a:defRPr/>
              </a:pPr>
              <a:t>March 22, 2023</a:t>
            </a:fld>
            <a:endParaRPr lang="en-US" dirty="0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638925"/>
            <a:ext cx="614363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EA4DD-0102-4F5C-AF04-28A4986592A8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3"/>
          <p:cNvSpPr>
            <a:spLocks noChangeArrowheads="1"/>
          </p:cNvSpPr>
          <p:nvPr userDrawn="1"/>
        </p:nvSpPr>
        <p:spPr bwMode="auto">
          <a:xfrm>
            <a:off x="0" y="0"/>
            <a:ext cx="9144000" cy="723900"/>
          </a:xfrm>
          <a:prstGeom prst="rect">
            <a:avLst/>
          </a:prstGeom>
          <a:gradFill rotWithShape="1">
            <a:gsLst>
              <a:gs pos="0">
                <a:srgbClr val="72A376"/>
              </a:gs>
              <a:gs pos="100000">
                <a:srgbClr val="B0CCB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endParaRPr lang="de-DE">
              <a:solidFill>
                <a:srgbClr val="669933"/>
              </a:solidFill>
            </a:endParaRPr>
          </a:p>
        </p:txBody>
      </p:sp>
      <p:sp>
        <p:nvSpPr>
          <p:cNvPr id="29699" name="Rectangle 2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227013" y="1266825"/>
            <a:ext cx="8688387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Style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970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150813"/>
            <a:ext cx="869156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Slide Headline</a:t>
            </a:r>
          </a:p>
        </p:txBody>
      </p:sp>
      <p:sp>
        <p:nvSpPr>
          <p:cNvPr id="13" name="Rectangle 43"/>
          <p:cNvSpPr>
            <a:spLocks noChangeArrowheads="1"/>
          </p:cNvSpPr>
          <p:nvPr userDrawn="1"/>
        </p:nvSpPr>
        <p:spPr bwMode="auto">
          <a:xfrm>
            <a:off x="0" y="720725"/>
            <a:ext cx="9144000" cy="155575"/>
          </a:xfrm>
          <a:prstGeom prst="rect">
            <a:avLst/>
          </a:prstGeom>
          <a:solidFill>
            <a:srgbClr val="92B5C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 sz="1200" dirty="0">
              <a:solidFill>
                <a:srgbClr val="595959"/>
              </a:solidFill>
            </a:endParaRPr>
          </a:p>
        </p:txBody>
      </p:sp>
      <p:pic>
        <p:nvPicPr>
          <p:cNvPr id="14" name="Bild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4120"/>
            <a:ext cx="1409700" cy="5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76" r:id="rId15"/>
  </p:sldLayoutIdLst>
  <p:hf hdr="0"/>
  <p:txStyles>
    <p:titleStyle>
      <a:lvl1pPr algn="l" rtl="0" eaLnBrk="0" fontAlgn="base" hangingPunct="0">
        <a:spcBef>
          <a:spcPct val="0"/>
        </a:spcBef>
        <a:spcAft>
          <a:spcPct val="10000"/>
        </a:spcAft>
        <a:defRPr lang="en-US" altLang="en-US" sz="2800" b="1" dirty="0" smtClean="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1000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5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228600" algn="l" rtl="0" eaLnBrk="0" fontAlgn="base" hangingPunct="0">
        <a:spcBef>
          <a:spcPct val="0"/>
        </a:spcBef>
        <a:spcAft>
          <a:spcPct val="30000"/>
        </a:spcAft>
        <a:buChar char="•"/>
        <a:defRPr sz="2000">
          <a:solidFill>
            <a:schemeClr val="tx1"/>
          </a:solidFill>
          <a:latin typeface="+mn-lt"/>
        </a:defRPr>
      </a:lvl2pPr>
      <a:lvl3pPr marL="461963" indent="-230188" algn="l" rtl="0" eaLnBrk="0" fontAlgn="base" hangingPunct="0">
        <a:spcBef>
          <a:spcPct val="0"/>
        </a:spcBef>
        <a:spcAft>
          <a:spcPct val="30000"/>
        </a:spcAft>
        <a:buChar char="–"/>
        <a:defRPr sz="2000">
          <a:solidFill>
            <a:schemeClr val="tx1"/>
          </a:solidFill>
          <a:latin typeface="+mn-lt"/>
        </a:defRPr>
      </a:lvl3pPr>
      <a:lvl4pPr marL="688975" indent="-225425" algn="l" rtl="0" eaLnBrk="0" fontAlgn="base" hangingPunct="0">
        <a:spcBef>
          <a:spcPct val="0"/>
        </a:spcBef>
        <a:spcAft>
          <a:spcPct val="30000"/>
        </a:spcAft>
        <a:buChar char="•"/>
        <a:defRPr>
          <a:solidFill>
            <a:schemeClr val="tx1"/>
          </a:solidFill>
          <a:latin typeface="+mn-lt"/>
        </a:defRPr>
      </a:lvl4pPr>
      <a:lvl5pPr marL="911225" indent="-220663" algn="l" rtl="0" eaLnBrk="0" fontAlgn="base" hangingPunct="0">
        <a:spcBef>
          <a:spcPct val="0"/>
        </a:spcBef>
        <a:spcAft>
          <a:spcPct val="30000"/>
        </a:spcAft>
        <a:buChar char="–"/>
        <a:defRPr>
          <a:solidFill>
            <a:schemeClr val="tx1"/>
          </a:solidFill>
          <a:latin typeface="+mn-lt"/>
        </a:defRPr>
      </a:lvl5pPr>
      <a:lvl6pPr marL="1368425" indent="-220663" algn="l" rtl="0" eaLnBrk="0" fontAlgn="base" hangingPunct="0">
        <a:spcBef>
          <a:spcPct val="0"/>
        </a:spcBef>
        <a:spcAft>
          <a:spcPct val="30000"/>
        </a:spcAft>
        <a:buChar char="–"/>
        <a:defRPr>
          <a:solidFill>
            <a:schemeClr val="tx1"/>
          </a:solidFill>
          <a:latin typeface="+mn-lt"/>
        </a:defRPr>
      </a:lvl6pPr>
      <a:lvl7pPr marL="1825625" indent="-220663" algn="l" rtl="0" eaLnBrk="0" fontAlgn="base" hangingPunct="0">
        <a:spcBef>
          <a:spcPct val="0"/>
        </a:spcBef>
        <a:spcAft>
          <a:spcPct val="30000"/>
        </a:spcAft>
        <a:buChar char="–"/>
        <a:defRPr>
          <a:solidFill>
            <a:schemeClr val="tx1"/>
          </a:solidFill>
          <a:latin typeface="+mn-lt"/>
        </a:defRPr>
      </a:lvl7pPr>
      <a:lvl8pPr marL="2282825" indent="-220663" algn="l" rtl="0" eaLnBrk="0" fontAlgn="base" hangingPunct="0">
        <a:spcBef>
          <a:spcPct val="0"/>
        </a:spcBef>
        <a:spcAft>
          <a:spcPct val="30000"/>
        </a:spcAft>
        <a:buChar char="–"/>
        <a:defRPr>
          <a:solidFill>
            <a:schemeClr val="tx1"/>
          </a:solidFill>
          <a:latin typeface="+mn-lt"/>
        </a:defRPr>
      </a:lvl8pPr>
      <a:lvl9pPr marL="2740025" indent="-220663" algn="l" rtl="0" eaLnBrk="0" fontAlgn="base" hangingPunct="0">
        <a:spcBef>
          <a:spcPct val="0"/>
        </a:spcBef>
        <a:spcAft>
          <a:spcPct val="30000"/>
        </a:spcAft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001E2-F590-4F64-A290-0C7B4C211293}" type="datetimeFigureOut">
              <a:rPr lang="en-US" smtClean="0"/>
              <a:pPr/>
              <a:t>3/22/23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61F6-B2A8-432D-AF15-B7A2FFC6250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m.gov/programs/energy-and-minerals/helium/federal-helium-operation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omech.com/helium-reliquefiers/" TargetMode="External"/><Relationship Id="rId7" Type="http://schemas.openxmlformats.org/officeDocument/2006/relationships/image" Target="../media/image20.jpeg"/><Relationship Id="rId2" Type="http://schemas.openxmlformats.org/officeDocument/2006/relationships/hyperlink" Target="https://www.mcgill.ca/mc2/helium-recovery-syste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ballonbau.de/" TargetMode="External"/><Relationship Id="rId5" Type="http://schemas.openxmlformats.org/officeDocument/2006/relationships/hyperlink" Target="https://www.bauer-kompressoren.de/" TargetMode="External"/><Relationship Id="rId4" Type="http://schemas.openxmlformats.org/officeDocument/2006/relationships/hyperlink" Target="https://qd-europe.com/at/en/products/cryogenics/helium-recovery-and-liquefaction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-odolanow.pgnig.pl/products/liquid-helium-lhe" TargetMode="External"/><Relationship Id="rId3" Type="http://schemas.openxmlformats.org/officeDocument/2006/relationships/hyperlink" Target="https://www.airproducts.de/gases/helium" TargetMode="External"/><Relationship Id="rId7" Type="http://schemas.openxmlformats.org/officeDocument/2006/relationships/hyperlink" Target="https://gase-shop.westfalen.com/de/de/Home/Gesundheit/Helium-fl%C3%BCssig/p/A067915" TargetMode="External"/><Relationship Id="rId2" Type="http://schemas.openxmlformats.org/officeDocument/2006/relationships/hyperlink" Target="https://produkte.linde-gase.de/reingase_in_tankwagen_und_trailern/helium_fluessig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nippongases.com/de-en/for-laboratories/helium" TargetMode="External"/><Relationship Id="rId5" Type="http://schemas.openxmlformats.org/officeDocument/2006/relationships/hyperlink" Target="https://de.airliquide.com/unsere-gase/helium-he" TargetMode="External"/><Relationship Id="rId4" Type="http://schemas.openxmlformats.org/officeDocument/2006/relationships/hyperlink" Target="https://www.messer.de/spezialgase/helium/helium-fluessig" TargetMode="External"/><Relationship Id="rId9" Type="http://schemas.openxmlformats.org/officeDocument/2006/relationships/hyperlink" Target="http://eurohel.pl/e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7429" y="1335469"/>
            <a:ext cx="8837013" cy="239995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sz="3600" b="1" dirty="0">
                <a:solidFill>
                  <a:srgbClr val="72A376"/>
                </a:solidFill>
                <a:ea typeface="ＭＳ Ｐゴシック" charset="0"/>
                <a:cs typeface="ＭＳ Ｐゴシック" charset="0"/>
              </a:rPr>
              <a:t>Heliumkrise 4.0:</a:t>
            </a:r>
            <a:br>
              <a:rPr lang="de-DE" sz="3600" b="1" dirty="0">
                <a:solidFill>
                  <a:srgbClr val="72A376"/>
                </a:solidFill>
                <a:ea typeface="ＭＳ Ｐゴシック" charset="0"/>
                <a:cs typeface="ＭＳ Ｐゴシック" charset="0"/>
              </a:rPr>
            </a:br>
            <a:r>
              <a:rPr lang="de-DE" sz="3600" b="1" dirty="0">
                <a:solidFill>
                  <a:srgbClr val="72A376"/>
                </a:solidFill>
                <a:ea typeface="ＭＳ Ｐゴシック" charset="0"/>
                <a:cs typeface="ＭＳ Ｐゴシック" charset="0"/>
              </a:rPr>
              <a:t>Update und was man tun kann - </a:t>
            </a:r>
          </a:p>
          <a:p>
            <a:pPr algn="ctr"/>
            <a:r>
              <a:rPr lang="de-DE" sz="3600" b="1" dirty="0">
                <a:solidFill>
                  <a:srgbClr val="72A376"/>
                </a:solidFill>
                <a:ea typeface="ＭＳ Ｐゴシック" charset="0"/>
                <a:cs typeface="ＭＳ Ｐゴシック" charset="0"/>
              </a:rPr>
              <a:t>NMR-Magnete und Heliumrückgewinnung</a:t>
            </a:r>
            <a:br>
              <a:rPr lang="de-DE" sz="3600" b="1" dirty="0">
                <a:solidFill>
                  <a:srgbClr val="72A376"/>
                </a:solidFill>
                <a:ea typeface="ＭＳ Ｐゴシック" charset="0"/>
                <a:cs typeface="ＭＳ Ｐゴシック" charset="0"/>
              </a:rPr>
            </a:br>
            <a:endParaRPr lang="de-DE" sz="3600" b="1" dirty="0">
              <a:solidFill>
                <a:srgbClr val="72A37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5270500"/>
            <a:ext cx="8763000" cy="141055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>
                <a:latin typeface="+mn-lt"/>
              </a:rPr>
              <a:t>								</a:t>
            </a:r>
            <a:r>
              <a:rPr lang="en-US" sz="1800" kern="0" noProof="0" dirty="0">
                <a:latin typeface="+mn-lt"/>
              </a:rPr>
              <a:t>Bert Heise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								Spin-Doc,</a:t>
            </a:r>
            <a:r>
              <a:rPr kumimoji="0" lang="en-US" sz="1800" b="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Schwerte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/>
              <a:t>44. </a:t>
            </a:r>
            <a:r>
              <a:rPr lang="en-US" sz="1800" kern="0" dirty="0" err="1"/>
              <a:t>Diskussionstagung</a:t>
            </a:r>
            <a:endParaRPr lang="en-US" sz="1800" kern="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err="1">
                <a:latin typeface="+mn-lt"/>
              </a:rPr>
              <a:t>Praktische</a:t>
            </a:r>
            <a:r>
              <a:rPr lang="en-US" sz="1800" kern="0" dirty="0">
                <a:latin typeface="+mn-lt"/>
              </a:rPr>
              <a:t> </a:t>
            </a:r>
            <a:r>
              <a:rPr lang="en-US" sz="1800" kern="0" dirty="0" err="1">
                <a:latin typeface="+mn-lt"/>
              </a:rPr>
              <a:t>Probleme</a:t>
            </a:r>
            <a:r>
              <a:rPr lang="en-US" sz="1800" kern="0" dirty="0">
                <a:latin typeface="+mn-lt"/>
              </a:rPr>
              <a:t> der </a:t>
            </a:r>
            <a:r>
              <a:rPr lang="en-US" sz="1800" kern="0" dirty="0" err="1">
                <a:latin typeface="+mn-lt"/>
              </a:rPr>
              <a:t>Kernresonanzspektroskopie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Berlin, 21.-22.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März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2023</a:t>
            </a:r>
          </a:p>
        </p:txBody>
      </p:sp>
      <p:pic>
        <p:nvPicPr>
          <p:cNvPr id="7" name="Bild 6" descr="MNova-log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46" y="22441207"/>
            <a:ext cx="2548389" cy="794659"/>
          </a:xfrm>
          <a:prstGeom prst="rect">
            <a:avLst/>
          </a:prstGeom>
        </p:spPr>
      </p:pic>
      <p:pic>
        <p:nvPicPr>
          <p:cNvPr id="8" name="Bild 7" descr="MNova-log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46" y="22593607"/>
            <a:ext cx="2548389" cy="794659"/>
          </a:xfrm>
          <a:prstGeom prst="rect">
            <a:avLst/>
          </a:prstGeom>
        </p:spPr>
      </p:pic>
      <p:pic>
        <p:nvPicPr>
          <p:cNvPr id="9" name="Bild 8" descr="MNova-log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46" y="22746007"/>
            <a:ext cx="2548389" cy="7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8374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10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4.0…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5C61D1-E83C-5046-9B65-AAB20409B4F8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166100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 err="1"/>
              <a:t>Quellen</a:t>
            </a:r>
            <a:r>
              <a:rPr lang="en-GB" sz="2000" b="1" dirty="0"/>
              <a:t>: </a:t>
            </a:r>
          </a:p>
          <a:p>
            <a:pPr>
              <a:buAutoNum type="arabicParenBoth"/>
            </a:pPr>
            <a:r>
              <a:rPr lang="en-GB" sz="1800" dirty="0">
                <a:solidFill>
                  <a:srgbClr val="0070C0"/>
                </a:solidFill>
              </a:rPr>
              <a:t>https://</a:t>
            </a:r>
            <a:r>
              <a:rPr lang="en-GB" sz="1800" dirty="0" err="1">
                <a:solidFill>
                  <a:srgbClr val="0070C0"/>
                </a:solidFill>
              </a:rPr>
              <a:t>www.innovationnewsnetwork.com</a:t>
            </a:r>
            <a:r>
              <a:rPr lang="en-GB" sz="1800" dirty="0">
                <a:solidFill>
                  <a:srgbClr val="0070C0"/>
                </a:solidFill>
              </a:rPr>
              <a:t>/helium-shortage-4-0-what-caused-it-and-when-will-it-end/29255/</a:t>
            </a:r>
          </a:p>
          <a:p>
            <a:pPr>
              <a:buAutoNum type="arabicParenBoth"/>
            </a:pPr>
            <a:r>
              <a:rPr lang="en-GB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https://www.blm.gov/programs/energy-and-minerals/helium/federal-helium-operations</a:t>
            </a:r>
            <a:endParaRPr lang="en-GB" sz="1800" dirty="0">
              <a:solidFill>
                <a:srgbClr val="0070C0"/>
              </a:solidFill>
            </a:endParaRPr>
          </a:p>
          <a:p>
            <a:pPr>
              <a:buAutoNum type="arabicParenBoth"/>
            </a:pPr>
            <a:r>
              <a:rPr lang="en-GB" sz="1800" dirty="0">
                <a:solidFill>
                  <a:srgbClr val="0070C0"/>
                </a:solidFill>
              </a:rPr>
              <a:t>https://</a:t>
            </a:r>
            <a:r>
              <a:rPr lang="en-GB" sz="1800" dirty="0" err="1">
                <a:solidFill>
                  <a:srgbClr val="0070C0"/>
                </a:solidFill>
              </a:rPr>
              <a:t>www.usgs.gov</a:t>
            </a:r>
            <a:r>
              <a:rPr lang="en-GB" sz="1800" dirty="0">
                <a:solidFill>
                  <a:srgbClr val="0070C0"/>
                </a:solidFill>
              </a:rPr>
              <a:t>/</a:t>
            </a:r>
            <a:r>
              <a:rPr lang="en-GB" sz="1800" dirty="0" err="1">
                <a:solidFill>
                  <a:srgbClr val="0070C0"/>
                </a:solidFill>
              </a:rPr>
              <a:t>centers</a:t>
            </a:r>
            <a:r>
              <a:rPr lang="en-GB" sz="1800" dirty="0">
                <a:solidFill>
                  <a:srgbClr val="0070C0"/>
                </a:solidFill>
              </a:rPr>
              <a:t>/national-minerals-information-</a:t>
            </a:r>
            <a:r>
              <a:rPr lang="en-GB" sz="1800" dirty="0" err="1">
                <a:solidFill>
                  <a:srgbClr val="0070C0"/>
                </a:solidFill>
              </a:rPr>
              <a:t>center</a:t>
            </a:r>
            <a:r>
              <a:rPr lang="en-GB" sz="1800" dirty="0">
                <a:solidFill>
                  <a:srgbClr val="0070C0"/>
                </a:solidFill>
              </a:rPr>
              <a:t>/helium-statistics-and-information</a:t>
            </a:r>
          </a:p>
          <a:p>
            <a:pPr>
              <a:buAutoNum type="arabicParenBoth"/>
            </a:pPr>
            <a:endParaRPr lang="en-GB" sz="1800" dirty="0">
              <a:solidFill>
                <a:srgbClr val="0070C0"/>
              </a:solidFill>
            </a:endParaRPr>
          </a:p>
          <a:p>
            <a:pPr>
              <a:buAutoNum type="arabicParenBoth"/>
            </a:pP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7939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11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Quench…?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/>
              <a:t>Quench </a:t>
            </a:r>
            <a:r>
              <a:rPr lang="en-GB" sz="2000" b="1" dirty="0" err="1"/>
              <a:t>aufgrund</a:t>
            </a:r>
            <a:r>
              <a:rPr lang="en-GB" sz="2000" b="1" dirty="0"/>
              <a:t> Helium-</a:t>
            </a:r>
            <a:r>
              <a:rPr lang="en-GB" sz="2000" b="1" dirty="0" err="1"/>
              <a:t>Mangel</a:t>
            </a:r>
            <a:r>
              <a:rPr lang="en-GB" sz="2000" b="1" dirty="0"/>
              <a:t>: Magnet Manual </a:t>
            </a:r>
            <a:r>
              <a:rPr lang="en-GB" sz="2000" b="1" dirty="0" err="1"/>
              <a:t>checken</a:t>
            </a:r>
            <a:r>
              <a:rPr lang="en-GB" sz="2000" b="1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200-400 MHz </a:t>
            </a:r>
            <a:r>
              <a:rPr lang="en-GB" sz="2000" b="1" dirty="0" err="1"/>
              <a:t>Magnete</a:t>
            </a:r>
            <a:r>
              <a:rPr lang="en-GB" sz="2000" b="1" dirty="0"/>
              <a:t>: </a:t>
            </a:r>
          </a:p>
          <a:p>
            <a:pPr marL="631825" lvl="3" indent="-285750">
              <a:buClr>
                <a:srgbClr val="00B050"/>
              </a:buClr>
              <a:buFont typeface="Systemschrift Normal"/>
              <a:buChar char="⊕"/>
            </a:pPr>
            <a:r>
              <a:rPr lang="en-GB" sz="1800" dirty="0" err="1"/>
              <a:t>Sicherer</a:t>
            </a:r>
            <a:r>
              <a:rPr lang="en-GB" sz="1800" dirty="0"/>
              <a:t> </a:t>
            </a:r>
            <a:r>
              <a:rPr lang="en-GB" sz="1800" dirty="0" err="1"/>
              <a:t>Betrieb</a:t>
            </a:r>
            <a:r>
              <a:rPr lang="en-GB" sz="1800" dirty="0"/>
              <a:t> (</a:t>
            </a:r>
            <a:r>
              <a:rPr lang="en-GB" sz="1800" dirty="0" err="1"/>
              <a:t>kein</a:t>
            </a:r>
            <a:r>
              <a:rPr lang="en-GB" sz="1800" dirty="0"/>
              <a:t> Quench), </a:t>
            </a:r>
            <a:br>
              <a:rPr lang="en-GB" sz="1800" dirty="0"/>
            </a:br>
            <a:r>
              <a:rPr lang="en-GB" sz="1800" dirty="0"/>
              <a:t>bis Magnet fast leer </a:t>
            </a:r>
            <a:r>
              <a:rPr lang="en-GB" sz="1800" dirty="0" err="1"/>
              <a:t>ist</a:t>
            </a:r>
            <a:endParaRPr lang="en-GB" sz="1800" dirty="0"/>
          </a:p>
          <a:p>
            <a:pPr marL="631825" lvl="3" indent="-285750">
              <a:buClr>
                <a:srgbClr val="FF0000"/>
              </a:buClr>
              <a:buFont typeface="Systemschrift Normal"/>
              <a:buChar char="⊖"/>
            </a:pPr>
            <a:r>
              <a:rPr lang="en-GB" sz="1800" dirty="0"/>
              <a:t>Helium Refill ”tricky”, </a:t>
            </a:r>
            <a:r>
              <a:rPr lang="en-GB" sz="1800" dirty="0" err="1"/>
              <a:t>wenn</a:t>
            </a:r>
            <a:r>
              <a:rPr lang="en-GB" sz="1800" dirty="0"/>
              <a:t> Dewar </a:t>
            </a:r>
            <a:br>
              <a:rPr lang="en-GB" sz="1800" dirty="0"/>
            </a:br>
            <a:r>
              <a:rPr lang="en-GB" sz="1800" dirty="0"/>
              <a:t>fast leer</a:t>
            </a:r>
          </a:p>
          <a:p>
            <a:pPr marL="631825" lvl="3" indent="-285750">
              <a:buClr>
                <a:srgbClr val="FF0000"/>
              </a:buClr>
              <a:buFont typeface="Systemschrift Normal"/>
              <a:buChar char="⊖"/>
            </a:pPr>
            <a:r>
              <a:rPr lang="en-GB" sz="1800" dirty="0" err="1"/>
              <a:t>Quenchen</a:t>
            </a:r>
            <a:r>
              <a:rPr lang="en-GB" sz="1800" dirty="0"/>
              <a:t> </a:t>
            </a:r>
            <a:r>
              <a:rPr lang="en-GB" sz="1800" dirty="0" err="1"/>
              <a:t>bei</a:t>
            </a:r>
            <a:r>
              <a:rPr lang="en-GB" sz="1800" dirty="0"/>
              <a:t> </a:t>
            </a:r>
            <a:r>
              <a:rPr lang="en-GB" sz="1800" dirty="0" err="1"/>
              <a:t>leerem</a:t>
            </a:r>
            <a:r>
              <a:rPr lang="en-GB" sz="1800" dirty="0"/>
              <a:t> Helium Dewar</a:t>
            </a:r>
            <a:br>
              <a:rPr lang="en-GB" sz="1800" dirty="0"/>
            </a:br>
            <a:r>
              <a:rPr lang="en-GB" sz="1800" dirty="0"/>
              <a:t>= </a:t>
            </a:r>
            <a:r>
              <a:rPr lang="en-GB" sz="1800" i="1" dirty="0" err="1"/>
              <a:t>harter</a:t>
            </a:r>
            <a:r>
              <a:rPr lang="en-GB" sz="1800" dirty="0"/>
              <a:t> Quench</a:t>
            </a:r>
            <a:br>
              <a:rPr lang="en-GB" sz="1800" dirty="0"/>
            </a:br>
            <a:r>
              <a:rPr lang="en-GB" sz="1800" dirty="0"/>
              <a:t>(Quench-</a:t>
            </a:r>
            <a:r>
              <a:rPr lang="en-GB" sz="1800" dirty="0" err="1"/>
              <a:t>Widerstände</a:t>
            </a:r>
            <a:r>
              <a:rPr lang="en-GB" sz="1800" dirty="0"/>
              <a:t> </a:t>
            </a:r>
            <a:r>
              <a:rPr lang="en-GB" sz="1800" dirty="0" err="1"/>
              <a:t>werden</a:t>
            </a:r>
            <a:r>
              <a:rPr lang="en-GB" sz="1800" dirty="0"/>
              <a:t> </a:t>
            </a:r>
            <a:r>
              <a:rPr lang="en-GB" sz="1800" dirty="0" err="1"/>
              <a:t>heiß</a:t>
            </a:r>
            <a:r>
              <a:rPr lang="en-GB" sz="1800" dirty="0"/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E3CD86D-052D-A142-94ED-617D98C3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50" y="2601806"/>
            <a:ext cx="3592106" cy="4256194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402358A5-1D36-5945-85B0-14597CA07299}"/>
              </a:ext>
            </a:extLst>
          </p:cNvPr>
          <p:cNvCxnSpPr>
            <a:cxnSpLocks/>
          </p:cNvCxnSpPr>
          <p:nvPr/>
        </p:nvCxnSpPr>
        <p:spPr bwMode="auto">
          <a:xfrm>
            <a:off x="5054273" y="6439110"/>
            <a:ext cx="34219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CFE2626-0CAC-4B4F-957F-9FFE20243436}"/>
              </a:ext>
            </a:extLst>
          </p:cNvPr>
          <p:cNvSpPr txBox="1"/>
          <p:nvPr/>
        </p:nvSpPr>
        <p:spPr>
          <a:xfrm>
            <a:off x="6329809" y="2240596"/>
            <a:ext cx="113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</a:rPr>
              <a:t>Oxford</a:t>
            </a:r>
            <a:br>
              <a:rPr lang="de-DE" sz="2000" dirty="0">
                <a:solidFill>
                  <a:srgbClr val="0070C0"/>
                </a:solidFill>
              </a:rPr>
            </a:br>
            <a:r>
              <a:rPr lang="de-DE" sz="2000" dirty="0">
                <a:solidFill>
                  <a:srgbClr val="0070C0"/>
                </a:solidFill>
              </a:rPr>
              <a:t>WB300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4866DF7-BF65-C24D-9AAF-DB75640E341F}"/>
              </a:ext>
            </a:extLst>
          </p:cNvPr>
          <p:cNvSpPr txBox="1"/>
          <p:nvPr/>
        </p:nvSpPr>
        <p:spPr>
          <a:xfrm>
            <a:off x="8504484" y="6217740"/>
            <a:ext cx="565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61010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12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Quench…?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500+ MHz </a:t>
            </a:r>
            <a:r>
              <a:rPr lang="en-GB" sz="2000" b="1" dirty="0" err="1"/>
              <a:t>Magnete</a:t>
            </a:r>
            <a:r>
              <a:rPr lang="en-GB" sz="2000" b="1" dirty="0"/>
              <a:t>: </a:t>
            </a:r>
          </a:p>
          <a:p>
            <a:pPr marL="631825" lvl="3" indent="-285750">
              <a:buClr>
                <a:srgbClr val="00B050"/>
              </a:buClr>
              <a:buFont typeface="Systemschrift Normal"/>
              <a:buChar char="⊕"/>
            </a:pPr>
            <a:r>
              <a:rPr lang="en-GB" sz="1800" dirty="0" err="1"/>
              <a:t>Quenchen</a:t>
            </a:r>
            <a:r>
              <a:rPr lang="en-GB" sz="1800" dirty="0"/>
              <a:t> </a:t>
            </a:r>
            <a:r>
              <a:rPr lang="en-GB" sz="1800" dirty="0" err="1"/>
              <a:t>bei</a:t>
            </a:r>
            <a:r>
              <a:rPr lang="en-GB" sz="1800" dirty="0"/>
              <a:t> ca. “0%” Helium = ca. 1/3-2/3 </a:t>
            </a:r>
            <a:r>
              <a:rPr lang="en-GB" sz="1800" dirty="0" err="1"/>
              <a:t>Füllstand</a:t>
            </a:r>
            <a:r>
              <a:rPr lang="en-GB" sz="1800" dirty="0"/>
              <a:t> (SC Joints </a:t>
            </a:r>
            <a:r>
              <a:rPr lang="en-GB" sz="1800" dirty="0" err="1"/>
              <a:t>ragen</a:t>
            </a:r>
            <a:r>
              <a:rPr lang="en-GB" sz="1800" dirty="0"/>
              <a:t> </a:t>
            </a:r>
            <a:r>
              <a:rPr lang="en-GB" sz="1800" dirty="0" err="1"/>
              <a:t>aus</a:t>
            </a:r>
            <a:r>
              <a:rPr lang="en-GB" sz="1800" dirty="0"/>
              <a:t> Helium-Bad) - Quench </a:t>
            </a:r>
            <a:r>
              <a:rPr lang="en-GB" sz="1800" i="1" dirty="0" err="1"/>
              <a:t>relativ</a:t>
            </a:r>
            <a:r>
              <a:rPr lang="en-GB" sz="1800" dirty="0"/>
              <a:t> </a:t>
            </a:r>
            <a:r>
              <a:rPr lang="en-GB" sz="1800" dirty="0" err="1"/>
              <a:t>sicher</a:t>
            </a:r>
            <a:endParaRPr lang="en-GB" sz="1800" dirty="0"/>
          </a:p>
          <a:p>
            <a:pPr marL="631825" lvl="3" indent="-285750">
              <a:buClr>
                <a:srgbClr val="00B050"/>
              </a:buClr>
              <a:buFont typeface="Systemschrift Normal"/>
              <a:buChar char="⊕"/>
            </a:pPr>
            <a:r>
              <a:rPr lang="en-GB" sz="1800" dirty="0" err="1"/>
              <a:t>Vorteil</a:t>
            </a:r>
            <a:r>
              <a:rPr lang="en-GB" sz="1800" dirty="0"/>
              <a:t> </a:t>
            </a:r>
            <a:r>
              <a:rPr lang="en-GB" sz="1800" dirty="0" err="1"/>
              <a:t>nach</a:t>
            </a:r>
            <a:r>
              <a:rPr lang="en-GB" sz="1800" dirty="0"/>
              <a:t> </a:t>
            </a:r>
            <a:r>
              <a:rPr lang="en-GB" sz="1800" dirty="0" err="1"/>
              <a:t>Entladen</a:t>
            </a:r>
            <a:r>
              <a:rPr lang="en-GB" sz="1800" dirty="0"/>
              <a:t>: Magnet </a:t>
            </a:r>
            <a:r>
              <a:rPr lang="en-GB" sz="1800" dirty="0" err="1"/>
              <a:t>bleibt</a:t>
            </a:r>
            <a:r>
              <a:rPr lang="en-GB" sz="1800" dirty="0"/>
              <a:t> </a:t>
            </a:r>
            <a:r>
              <a:rPr lang="en-GB" sz="1800" dirty="0" err="1"/>
              <a:t>noch</a:t>
            </a:r>
            <a:r>
              <a:rPr lang="en-GB" sz="1800" dirty="0"/>
              <a:t> </a:t>
            </a:r>
            <a:r>
              <a:rPr lang="en-GB" sz="1800" dirty="0" err="1"/>
              <a:t>lange</a:t>
            </a:r>
            <a:r>
              <a:rPr lang="en-GB" sz="1800" dirty="0"/>
              <a:t> </a:t>
            </a:r>
            <a:r>
              <a:rPr lang="en-GB" sz="1800" dirty="0" err="1"/>
              <a:t>kalt</a:t>
            </a:r>
            <a:r>
              <a:rPr lang="en-GB" sz="1800" dirty="0"/>
              <a:t> – Magnet </a:t>
            </a:r>
            <a:r>
              <a:rPr lang="en-GB" sz="1800" dirty="0" err="1"/>
              <a:t>nicht</a:t>
            </a:r>
            <a:r>
              <a:rPr lang="en-GB" sz="1800" dirty="0"/>
              <a:t> leer…</a:t>
            </a:r>
            <a:br>
              <a:rPr lang="en-GB" sz="1800" dirty="0"/>
            </a:br>
            <a:r>
              <a:rPr lang="en-GB" sz="1800" dirty="0"/>
              <a:t>(</a:t>
            </a:r>
            <a:r>
              <a:rPr lang="en-GB" sz="1800" dirty="0" err="1"/>
              <a:t>wichtig</a:t>
            </a:r>
            <a:r>
              <a:rPr lang="en-GB" sz="1800" dirty="0"/>
              <a:t>: </a:t>
            </a:r>
            <a:r>
              <a:rPr lang="en-GB" sz="1800" dirty="0" err="1"/>
              <a:t>weiter</a:t>
            </a:r>
            <a:r>
              <a:rPr lang="en-GB" sz="1800" dirty="0"/>
              <a:t> </a:t>
            </a:r>
            <a:r>
              <a:rPr lang="en-GB" sz="1800" dirty="0" err="1"/>
              <a:t>Stickstoff</a:t>
            </a:r>
            <a:r>
              <a:rPr lang="en-GB" sz="1800" dirty="0"/>
              <a:t> </a:t>
            </a:r>
            <a:r>
              <a:rPr lang="en-GB" sz="1800" dirty="0" err="1"/>
              <a:t>füllen</a:t>
            </a:r>
            <a:r>
              <a:rPr lang="en-GB" sz="1800" dirty="0"/>
              <a:t>!)</a:t>
            </a:r>
          </a:p>
          <a:p>
            <a:pPr marL="631825" lvl="3" indent="-285750">
              <a:buClr>
                <a:srgbClr val="FF0000"/>
              </a:buClr>
              <a:buFont typeface="Systemschrift Normal"/>
              <a:buChar char="⊖"/>
            </a:pPr>
            <a:r>
              <a:rPr lang="en-GB" sz="1800" dirty="0" err="1"/>
              <a:t>Muß</a:t>
            </a:r>
            <a:r>
              <a:rPr lang="en-GB" sz="1800" dirty="0"/>
              <a:t> </a:t>
            </a:r>
            <a:r>
              <a:rPr lang="en-GB" sz="1800" dirty="0" err="1"/>
              <a:t>öfter</a:t>
            </a:r>
            <a:r>
              <a:rPr lang="en-GB" sz="1800" dirty="0"/>
              <a:t> </a:t>
            </a:r>
            <a:r>
              <a:rPr lang="en-GB" sz="1800" dirty="0" err="1"/>
              <a:t>gefüllt</a:t>
            </a:r>
            <a:r>
              <a:rPr lang="en-GB" sz="1800" dirty="0"/>
              <a:t> warden, </a:t>
            </a:r>
            <a:r>
              <a:rPr lang="en-GB" sz="1800" dirty="0" err="1"/>
              <a:t>kann</a:t>
            </a:r>
            <a:r>
              <a:rPr lang="en-GB" sz="1800" dirty="0"/>
              <a:t> </a:t>
            </a:r>
            <a:r>
              <a:rPr lang="en-GB" sz="1800" dirty="0" err="1"/>
              <a:t>nicht</a:t>
            </a:r>
            <a:r>
              <a:rPr lang="en-GB" sz="1800" dirty="0"/>
              <a:t> ”fast leer” </a:t>
            </a:r>
            <a:r>
              <a:rPr lang="en-GB" sz="1800" dirty="0" err="1"/>
              <a:t>betrieben</a:t>
            </a:r>
            <a:r>
              <a:rPr lang="en-GB" sz="1800" dirty="0"/>
              <a:t> </a:t>
            </a:r>
            <a:r>
              <a:rPr lang="en-GB" sz="1800" dirty="0" err="1"/>
              <a:t>werden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8C5C15-71A0-AF41-8F52-D259EC83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25" y="3423245"/>
            <a:ext cx="3410632" cy="345421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635BAD7-4170-3B40-A1B5-2CE053D2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8" y="3485561"/>
            <a:ext cx="2388294" cy="305561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877936C-9FF1-7347-955F-4AEAD4039FF3}"/>
              </a:ext>
            </a:extLst>
          </p:cNvPr>
          <p:cNvSpPr txBox="1"/>
          <p:nvPr/>
        </p:nvSpPr>
        <p:spPr>
          <a:xfrm>
            <a:off x="6408357" y="3229683"/>
            <a:ext cx="196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0070C0"/>
                </a:solidFill>
              </a:rPr>
              <a:t>Bruker</a:t>
            </a:r>
            <a:r>
              <a:rPr lang="de-DE" sz="2000" dirty="0">
                <a:solidFill>
                  <a:srgbClr val="0070C0"/>
                </a:solidFill>
              </a:rPr>
              <a:t> US500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586C76-F372-9841-B688-02439C38FC21}"/>
              </a:ext>
            </a:extLst>
          </p:cNvPr>
          <p:cNvSpPr txBox="1"/>
          <p:nvPr/>
        </p:nvSpPr>
        <p:spPr>
          <a:xfrm>
            <a:off x="104841" y="3372439"/>
            <a:ext cx="113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</a:rPr>
              <a:t>Oxford</a:t>
            </a:r>
            <a:br>
              <a:rPr lang="de-DE" sz="2000" dirty="0">
                <a:solidFill>
                  <a:srgbClr val="0070C0"/>
                </a:solidFill>
              </a:rPr>
            </a:br>
            <a:r>
              <a:rPr lang="de-DE" sz="2000" dirty="0">
                <a:solidFill>
                  <a:srgbClr val="0070C0"/>
                </a:solidFill>
              </a:rPr>
              <a:t>500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37B65C35-E105-FF45-9E31-8672F40723D6}"/>
              </a:ext>
            </a:extLst>
          </p:cNvPr>
          <p:cNvCxnSpPr>
            <a:cxnSpLocks/>
          </p:cNvCxnSpPr>
          <p:nvPr/>
        </p:nvCxnSpPr>
        <p:spPr bwMode="auto">
          <a:xfrm>
            <a:off x="5667812" y="5935859"/>
            <a:ext cx="289402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C4F89D35-DF6D-B644-95D9-EB078F8B5E1E}"/>
              </a:ext>
            </a:extLst>
          </p:cNvPr>
          <p:cNvSpPr txBox="1"/>
          <p:nvPr/>
        </p:nvSpPr>
        <p:spPr>
          <a:xfrm>
            <a:off x="4613130" y="4813485"/>
            <a:ext cx="565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0%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047101B-0F6C-174B-A5CA-5A67ED74CEB4}"/>
              </a:ext>
            </a:extLst>
          </p:cNvPr>
          <p:cNvSpPr txBox="1"/>
          <p:nvPr/>
        </p:nvSpPr>
        <p:spPr>
          <a:xfrm>
            <a:off x="8580932" y="5842806"/>
            <a:ext cx="5656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0%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D1213C-278B-AE45-AA06-C19A29C866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6" r="2713" b="17092"/>
          <a:stretch/>
        </p:blipFill>
        <p:spPr>
          <a:xfrm rot="5400000">
            <a:off x="2392620" y="4827170"/>
            <a:ext cx="2594608" cy="1289982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4CE4E544-D059-4E4A-8BFB-88679E6C8022}"/>
              </a:ext>
            </a:extLst>
          </p:cNvPr>
          <p:cNvCxnSpPr>
            <a:cxnSpLocks/>
          </p:cNvCxnSpPr>
          <p:nvPr/>
        </p:nvCxnSpPr>
        <p:spPr bwMode="auto">
          <a:xfrm>
            <a:off x="842963" y="5035710"/>
            <a:ext cx="364507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82432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Helium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Flutter tube / bubble stick / clacker: </a:t>
            </a:r>
          </a:p>
          <a:p>
            <a:pPr marL="631825" lvl="3" indent="-285750">
              <a:buFont typeface="Arial" panose="020B0604020202020204" pitchFamily="34" charset="0"/>
              <a:buChar char="•"/>
            </a:pPr>
            <a:r>
              <a:rPr lang="en-GB" sz="1800" dirty="0"/>
              <a:t>Falls Helium Level Meter </a:t>
            </a:r>
            <a:r>
              <a:rPr lang="en-GB" sz="1800" dirty="0" err="1"/>
              <a:t>unsicher</a:t>
            </a:r>
            <a:r>
              <a:rPr lang="en-GB" sz="1800" dirty="0"/>
              <a:t>: per Hand </a:t>
            </a:r>
            <a:r>
              <a:rPr lang="en-GB" sz="1800" dirty="0" err="1"/>
              <a:t>messen</a:t>
            </a:r>
            <a:r>
              <a:rPr lang="en-GB" sz="18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586C76-F372-9841-B688-02439C38FC21}"/>
              </a:ext>
            </a:extLst>
          </p:cNvPr>
          <p:cNvSpPr txBox="1"/>
          <p:nvPr/>
        </p:nvSpPr>
        <p:spPr>
          <a:xfrm>
            <a:off x="5521987" y="6638925"/>
            <a:ext cx="4053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70C0"/>
                </a:solidFill>
              </a:rPr>
              <a:t>https://</a:t>
            </a:r>
            <a:r>
              <a:rPr lang="de-DE" sz="1000" dirty="0" err="1">
                <a:solidFill>
                  <a:srgbClr val="0070C0"/>
                </a:solidFill>
              </a:rPr>
              <a:t>www.observeasteroids.org</a:t>
            </a:r>
            <a:r>
              <a:rPr lang="de-DE" sz="1000" dirty="0">
                <a:solidFill>
                  <a:srgbClr val="0070C0"/>
                </a:solidFill>
              </a:rPr>
              <a:t>/</a:t>
            </a:r>
            <a:r>
              <a:rPr lang="de-DE" sz="1000" dirty="0" err="1">
                <a:solidFill>
                  <a:srgbClr val="0070C0"/>
                </a:solidFill>
              </a:rPr>
              <a:t>kpno</a:t>
            </a:r>
            <a:r>
              <a:rPr lang="de-DE" sz="1000" dirty="0">
                <a:solidFill>
                  <a:srgbClr val="0070C0"/>
                </a:solidFill>
              </a:rPr>
              <a:t>/</a:t>
            </a:r>
            <a:r>
              <a:rPr lang="de-DE" sz="1000" dirty="0" err="1">
                <a:solidFill>
                  <a:srgbClr val="0070C0"/>
                </a:solidFill>
              </a:rPr>
              <a:t>manuals</a:t>
            </a:r>
            <a:r>
              <a:rPr lang="de-DE" sz="1000" dirty="0">
                <a:solidFill>
                  <a:srgbClr val="0070C0"/>
                </a:solidFill>
              </a:rPr>
              <a:t>/</a:t>
            </a:r>
            <a:r>
              <a:rPr lang="de-DE" sz="1000" dirty="0" err="1">
                <a:solidFill>
                  <a:srgbClr val="0070C0"/>
                </a:solidFill>
              </a:rPr>
              <a:t>irim</a:t>
            </a:r>
            <a:r>
              <a:rPr lang="de-DE" sz="1000" dirty="0">
                <a:solidFill>
                  <a:srgbClr val="0070C0"/>
                </a:solidFill>
              </a:rPr>
              <a:t>/</a:t>
            </a:r>
            <a:r>
              <a:rPr lang="de-DE" sz="1000" dirty="0" err="1">
                <a:solidFill>
                  <a:srgbClr val="0070C0"/>
                </a:solidFill>
              </a:rPr>
              <a:t>cryo.html</a:t>
            </a:r>
            <a:endParaRPr lang="de-DE" sz="1000" dirty="0">
              <a:solidFill>
                <a:srgbClr val="0070C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8718F-ADAE-494B-84FF-A8D2DC376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32" y="2330724"/>
            <a:ext cx="2974390" cy="43320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4BFB42-AD78-D847-8AE5-979458FB9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52" y="2407741"/>
            <a:ext cx="2957561" cy="406611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BF2D358-0DB0-7D42-9925-208887D6D9BB}"/>
              </a:ext>
            </a:extLst>
          </p:cNvPr>
          <p:cNvSpPr txBox="1"/>
          <p:nvPr/>
        </p:nvSpPr>
        <p:spPr>
          <a:xfrm>
            <a:off x="2105200" y="6579144"/>
            <a:ext cx="234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70C0"/>
                </a:solidFill>
              </a:rPr>
              <a:t>https://</a:t>
            </a:r>
            <a:r>
              <a:rPr lang="de-DE" sz="1000" dirty="0" err="1">
                <a:solidFill>
                  <a:srgbClr val="0070C0"/>
                </a:solidFill>
              </a:rPr>
              <a:t>youtu.be</a:t>
            </a:r>
            <a:r>
              <a:rPr lang="de-DE" sz="1000" dirty="0">
                <a:solidFill>
                  <a:srgbClr val="0070C0"/>
                </a:solidFill>
              </a:rPr>
              <a:t>/vi4y5qJ1QRI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D42DB94-E12F-AA42-8F6A-20B45EE6722F}"/>
              </a:ext>
            </a:extLst>
          </p:cNvPr>
          <p:cNvCxnSpPr>
            <a:cxnSpLocks/>
          </p:cNvCxnSpPr>
          <p:nvPr/>
        </p:nvCxnSpPr>
        <p:spPr bwMode="auto">
          <a:xfrm>
            <a:off x="5636236" y="2928135"/>
            <a:ext cx="569355" cy="68836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511BA8DB-B31A-7349-BC9D-B14352A203AF}"/>
              </a:ext>
            </a:extLst>
          </p:cNvPr>
          <p:cNvSpPr txBox="1"/>
          <p:nvPr/>
        </p:nvSpPr>
        <p:spPr>
          <a:xfrm>
            <a:off x="4833770" y="2097138"/>
            <a:ext cx="2174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70C0"/>
                </a:solidFill>
              </a:rPr>
              <a:t>Gummimembran</a:t>
            </a:r>
            <a:br>
              <a:rPr lang="de-DE" sz="1600" dirty="0">
                <a:solidFill>
                  <a:srgbClr val="0070C0"/>
                </a:solidFill>
              </a:rPr>
            </a:br>
            <a:r>
              <a:rPr lang="de-DE" sz="1600" dirty="0" err="1">
                <a:solidFill>
                  <a:srgbClr val="0070C0"/>
                </a:solidFill>
              </a:rPr>
              <a:t>drüberspannen</a:t>
            </a:r>
            <a:r>
              <a:rPr lang="de-DE" sz="1600" dirty="0">
                <a:solidFill>
                  <a:srgbClr val="0070C0"/>
                </a:solidFill>
              </a:rPr>
              <a:t>,</a:t>
            </a:r>
            <a:br>
              <a:rPr lang="de-DE" sz="1600" dirty="0">
                <a:solidFill>
                  <a:srgbClr val="0070C0"/>
                </a:solidFill>
              </a:rPr>
            </a:br>
            <a:r>
              <a:rPr lang="de-DE" sz="1600" dirty="0">
                <a:solidFill>
                  <a:srgbClr val="0070C0"/>
                </a:solidFill>
              </a:rPr>
              <a:t>z.B. Laborhandschuh</a:t>
            </a:r>
          </a:p>
        </p:txBody>
      </p:sp>
    </p:spTree>
    <p:extLst>
      <p:ext uri="{BB962C8B-B14F-4D97-AF65-F5344CB8AC3E}">
        <p14:creationId xmlns:p14="http://schemas.microsoft.com/office/powerpoint/2010/main" val="325425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14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Besser: Magnet </a:t>
            </a:r>
            <a:r>
              <a:rPr lang="en-US" sz="3600" dirty="0" err="1"/>
              <a:t>entladen</a:t>
            </a:r>
            <a:endParaRPr lang="en-US" sz="36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/>
              <a:t>Falls </a:t>
            </a:r>
            <a:r>
              <a:rPr lang="en-GB" sz="2000" b="1" dirty="0" err="1"/>
              <a:t>ein</a:t>
            </a:r>
            <a:r>
              <a:rPr lang="en-GB" sz="2000" b="1" dirty="0"/>
              <a:t> Quench </a:t>
            </a:r>
            <a:r>
              <a:rPr lang="en-GB" sz="2000" b="1" dirty="0" err="1"/>
              <a:t>absehbar</a:t>
            </a:r>
            <a:r>
              <a:rPr lang="en-GB" sz="2000" b="1" dirty="0"/>
              <a:t> </a:t>
            </a:r>
            <a:r>
              <a:rPr lang="en-GB" sz="2000" b="1" dirty="0" err="1"/>
              <a:t>ist</a:t>
            </a:r>
            <a:r>
              <a:rPr lang="en-GB" sz="2000" b="1" dirty="0"/>
              <a:t> (</a:t>
            </a:r>
            <a:r>
              <a:rPr lang="en-GB" sz="2000" b="1" dirty="0" err="1"/>
              <a:t>kein</a:t>
            </a:r>
            <a:r>
              <a:rPr lang="en-GB" sz="2000" b="1" dirty="0"/>
              <a:t> Helium </a:t>
            </a:r>
            <a:r>
              <a:rPr lang="en-GB" sz="2000" b="1" dirty="0" err="1"/>
              <a:t>zu</a:t>
            </a:r>
            <a:r>
              <a:rPr lang="en-GB" sz="2000" b="1" dirty="0"/>
              <a:t> </a:t>
            </a:r>
            <a:r>
              <a:rPr lang="en-GB" sz="2000" b="1" dirty="0" err="1"/>
              <a:t>bekommen</a:t>
            </a:r>
            <a:r>
              <a:rPr lang="en-GB" sz="2000" b="1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Termin</a:t>
            </a:r>
            <a:r>
              <a:rPr lang="de-DE" sz="2000" dirty="0"/>
              <a:t> machen, um den Magnet sicher zu entladen (wir können das)</a:t>
            </a:r>
            <a:br>
              <a:rPr lang="en-GB" sz="2000" dirty="0"/>
            </a:br>
            <a:r>
              <a:rPr lang="en-GB" sz="2000" dirty="0"/>
              <a:t>Dauer: </a:t>
            </a:r>
            <a:r>
              <a:rPr lang="en-GB" sz="2000" dirty="0" err="1"/>
              <a:t>ein</a:t>
            </a:r>
            <a:r>
              <a:rPr lang="en-GB" sz="2000" dirty="0"/>
              <a:t> </a:t>
            </a:r>
            <a:r>
              <a:rPr lang="en-GB" sz="2000" dirty="0" err="1"/>
              <a:t>paar</a:t>
            </a:r>
            <a:r>
              <a:rPr lang="en-GB" sz="2000" dirty="0"/>
              <a:t> </a:t>
            </a:r>
            <a:r>
              <a:rPr lang="en-GB" sz="2000" dirty="0" err="1"/>
              <a:t>Stunden</a:t>
            </a:r>
            <a:r>
              <a:rPr lang="en-GB" sz="2000" dirty="0"/>
              <a:t> (</a:t>
            </a:r>
            <a:r>
              <a:rPr lang="en-GB" sz="2000" dirty="0" err="1"/>
              <a:t>abhängig</a:t>
            </a:r>
            <a:r>
              <a:rPr lang="en-GB" sz="2000" dirty="0"/>
              <a:t> </a:t>
            </a:r>
            <a:r>
              <a:rPr lang="en-GB" sz="2000" dirty="0" err="1"/>
              <a:t>vom</a:t>
            </a:r>
            <a:r>
              <a:rPr lang="en-GB" sz="2000" dirty="0"/>
              <a:t> </a:t>
            </a:r>
            <a:r>
              <a:rPr lang="en-GB" sz="2000" dirty="0" err="1"/>
              <a:t>Ladestrom</a:t>
            </a:r>
            <a:r>
              <a:rPr lang="en-GB" sz="2000" dirty="0"/>
              <a:t> und </a:t>
            </a:r>
            <a:r>
              <a:rPr lang="en-GB" sz="2000" dirty="0" err="1"/>
              <a:t>Induktivität</a:t>
            </a:r>
            <a:r>
              <a:rPr lang="en-GB" sz="2000" dirty="0"/>
              <a:t>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8AC912-86BA-854A-BFEB-26C58B208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0" y="4312763"/>
            <a:ext cx="3393649" cy="25452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96C366-153A-3C41-8FDE-160716604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5742" y="4191000"/>
            <a:ext cx="3048000" cy="228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521DFA5-0461-A348-B295-726E66E1E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925" y="2590204"/>
            <a:ext cx="3643919" cy="27329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5730237-1226-AD44-BB9A-6C920FC97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904" y="2962656"/>
            <a:ext cx="2979616" cy="22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3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53A4775-1153-5648-9657-1F277D572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20" y="2429000"/>
            <a:ext cx="3308279" cy="4429000"/>
          </a:xfrm>
          <a:prstGeom prst="rect">
            <a:avLst/>
          </a:prstGeom>
        </p:spPr>
      </p:pic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15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Magnet </a:t>
            </a:r>
            <a:r>
              <a:rPr lang="en-US" sz="3600" dirty="0" err="1"/>
              <a:t>Entladen</a:t>
            </a:r>
            <a:endParaRPr lang="en-US" sz="36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 err="1"/>
              <a:t>Prozedur</a:t>
            </a:r>
            <a:r>
              <a:rPr lang="en-GB" sz="2000" b="1" dirty="0"/>
              <a:t>:</a:t>
            </a:r>
            <a:r>
              <a:rPr lang="en-GB" sz="2000" dirty="0"/>
              <a:t> </a:t>
            </a:r>
            <a:r>
              <a:rPr lang="en-GB" sz="2000" i="1" dirty="0" err="1"/>
              <a:t>Wenn</a:t>
            </a:r>
            <a:r>
              <a:rPr lang="en-GB" sz="2000" i="1" dirty="0"/>
              <a:t> </a:t>
            </a:r>
            <a:r>
              <a:rPr lang="en-GB" sz="2000" i="1" dirty="0" err="1"/>
              <a:t>möglich</a:t>
            </a:r>
            <a:r>
              <a:rPr lang="en-GB" sz="2000" dirty="0"/>
              <a:t> </a:t>
            </a:r>
            <a:r>
              <a:rPr lang="en-GB" sz="2000" dirty="0" err="1"/>
              <a:t>sollte</a:t>
            </a:r>
            <a:r>
              <a:rPr lang="en-GB" sz="2000" dirty="0"/>
              <a:t> Magnet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zu</a:t>
            </a:r>
            <a:r>
              <a:rPr lang="en-GB" sz="2000" dirty="0"/>
              <a:t> leer sein (</a:t>
            </a:r>
            <a:r>
              <a:rPr lang="en-GB" sz="2000" dirty="0" err="1"/>
              <a:t>Quenchrisiko</a:t>
            </a:r>
            <a:r>
              <a:rPr lang="en-GB" sz="2000" dirty="0"/>
              <a:t>)</a:t>
            </a: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Feueralarm</a:t>
            </a:r>
            <a:r>
              <a:rPr lang="en-GB" sz="2000" dirty="0"/>
              <a:t> </a:t>
            </a:r>
            <a:r>
              <a:rPr lang="en-GB" sz="2000" dirty="0" err="1"/>
              <a:t>im</a:t>
            </a:r>
            <a:r>
              <a:rPr lang="en-GB" sz="2000" dirty="0"/>
              <a:t> </a:t>
            </a:r>
            <a:r>
              <a:rPr lang="en-GB" sz="2000" dirty="0" err="1"/>
              <a:t>Labor</a:t>
            </a:r>
            <a:r>
              <a:rPr lang="en-GB" sz="2000" dirty="0"/>
              <a:t> </a:t>
            </a:r>
            <a:r>
              <a:rPr lang="en-GB" sz="2000" dirty="0" err="1"/>
              <a:t>abschalten</a:t>
            </a:r>
            <a:r>
              <a:rPr lang="en-GB" sz="2000" dirty="0"/>
              <a:t> </a:t>
            </a:r>
            <a:r>
              <a:rPr lang="en-GB" sz="2000" dirty="0" err="1"/>
              <a:t>lassen</a:t>
            </a:r>
            <a:r>
              <a:rPr lang="en-GB" sz="2000" dirty="0"/>
              <a:t> (</a:t>
            </a:r>
            <a:r>
              <a:rPr lang="en-GB" sz="2000" dirty="0" err="1"/>
              <a:t>Wolkenbildung</a:t>
            </a:r>
            <a:r>
              <a:rPr lang="en-GB" sz="2000" dirty="0"/>
              <a:t> falls Quench)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Kurzschlußstecker</a:t>
            </a:r>
            <a:r>
              <a:rPr lang="en-GB" sz="2000" dirty="0"/>
              <a:t> </a:t>
            </a:r>
            <a:r>
              <a:rPr lang="en-GB" sz="2000" dirty="0" err="1"/>
              <a:t>mit</a:t>
            </a:r>
            <a:r>
              <a:rPr lang="en-GB" sz="2000" dirty="0"/>
              <a:t> </a:t>
            </a:r>
            <a:r>
              <a:rPr lang="en-GB" sz="2000" dirty="0" err="1"/>
              <a:t>Ausziehwerkzeug</a:t>
            </a:r>
            <a:r>
              <a:rPr lang="en-GB" sz="2000" dirty="0"/>
              <a:t> </a:t>
            </a:r>
            <a:r>
              <a:rPr lang="en-GB" sz="2000" dirty="0" err="1"/>
              <a:t>entfernen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Ladestab</a:t>
            </a:r>
            <a:r>
              <a:rPr lang="en-GB" sz="2000" dirty="0"/>
              <a:t> (</a:t>
            </a:r>
            <a:r>
              <a:rPr lang="en-GB" sz="2000" dirty="0" err="1"/>
              <a:t>evtl</a:t>
            </a:r>
            <a:r>
              <a:rPr lang="en-GB" sz="2000" dirty="0"/>
              <a:t>. </a:t>
            </a:r>
            <a:r>
              <a:rPr lang="en-GB" sz="2000" dirty="0" err="1"/>
              <a:t>separater</a:t>
            </a:r>
            <a:r>
              <a:rPr lang="en-GB" sz="2000" dirty="0"/>
              <a:t> Shim-Stab) </a:t>
            </a:r>
            <a:r>
              <a:rPr lang="en-GB" sz="2000" dirty="0" err="1"/>
              <a:t>einführen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Vereisung</a:t>
            </a:r>
            <a:r>
              <a:rPr lang="en-GB" sz="2000" dirty="0"/>
              <a:t> (</a:t>
            </a:r>
            <a:r>
              <a:rPr lang="en-GB" sz="2000" dirty="0" err="1"/>
              <a:t>Knirschen</a:t>
            </a:r>
            <a:r>
              <a:rPr lang="en-GB" sz="2000" dirty="0"/>
              <a:t> = </a:t>
            </a:r>
            <a:r>
              <a:rPr lang="en-GB" sz="2000" dirty="0" err="1"/>
              <a:t>Luft-Eis</a:t>
            </a:r>
            <a:r>
              <a:rPr lang="en-GB" sz="2000" dirty="0"/>
              <a:t>): </a:t>
            </a:r>
            <a:r>
              <a:rPr lang="en-GB" sz="2000" dirty="0" err="1"/>
              <a:t>Mit</a:t>
            </a:r>
            <a:r>
              <a:rPr lang="en-GB" sz="2000" dirty="0"/>
              <a:t> He-Gas </a:t>
            </a:r>
            <a:br>
              <a:rPr lang="en-GB" sz="2000" dirty="0"/>
            </a:br>
            <a:r>
              <a:rPr lang="en-GB" sz="2000" dirty="0" err="1"/>
              <a:t>abschmelzen</a:t>
            </a:r>
            <a:r>
              <a:rPr lang="en-GB" sz="2000" dirty="0"/>
              <a:t>. VORSICHT, </a:t>
            </a:r>
            <a:r>
              <a:rPr lang="en-GB" sz="2000" dirty="0" err="1"/>
              <a:t>Quenchgefahr</a:t>
            </a:r>
            <a:r>
              <a:rPr lang="en-GB" sz="2000" dirty="0"/>
              <a:t>!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364544E-8955-B643-8323-276EA637C345}"/>
              </a:ext>
            </a:extLst>
          </p:cNvPr>
          <p:cNvCxnSpPr>
            <a:cxnSpLocks/>
          </p:cNvCxnSpPr>
          <p:nvPr/>
        </p:nvCxnSpPr>
        <p:spPr bwMode="auto">
          <a:xfrm flipH="1">
            <a:off x="6853287" y="2488676"/>
            <a:ext cx="461913" cy="66930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E8DCC7B-D392-6D46-9662-CD24EA9ACFE6}"/>
              </a:ext>
            </a:extLst>
          </p:cNvPr>
          <p:cNvCxnSpPr>
            <a:cxnSpLocks/>
          </p:cNvCxnSpPr>
          <p:nvPr/>
        </p:nvCxnSpPr>
        <p:spPr bwMode="auto">
          <a:xfrm>
            <a:off x="7315200" y="2488676"/>
            <a:ext cx="1055802" cy="32051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475FC892-1F79-4A4F-ADEA-EFB1F267EC52}"/>
              </a:ext>
            </a:extLst>
          </p:cNvPr>
          <p:cNvCxnSpPr>
            <a:cxnSpLocks/>
          </p:cNvCxnSpPr>
          <p:nvPr/>
        </p:nvCxnSpPr>
        <p:spPr bwMode="auto">
          <a:xfrm>
            <a:off x="7315200" y="2488676"/>
            <a:ext cx="669303" cy="127261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7EB28547-7532-E740-A0FB-FE097C8F62D0}"/>
              </a:ext>
            </a:extLst>
          </p:cNvPr>
          <p:cNvSpPr txBox="1"/>
          <p:nvPr/>
        </p:nvSpPr>
        <p:spPr>
          <a:xfrm>
            <a:off x="6973600" y="215983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0070C0"/>
                </a:solidFill>
              </a:rPr>
              <a:t>Shims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FAD2C39-0B39-6D4E-89AB-86487B90386F}"/>
              </a:ext>
            </a:extLst>
          </p:cNvPr>
          <p:cNvCxnSpPr>
            <a:cxnSpLocks/>
          </p:cNvCxnSpPr>
          <p:nvPr/>
        </p:nvCxnSpPr>
        <p:spPr bwMode="auto">
          <a:xfrm flipV="1">
            <a:off x="6853287" y="6188353"/>
            <a:ext cx="703440" cy="344723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64218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16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Magnet </a:t>
            </a:r>
            <a:r>
              <a:rPr lang="en-US" sz="3600" dirty="0" err="1"/>
              <a:t>Entladen</a:t>
            </a:r>
            <a:endParaRPr lang="en-US" sz="36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A3510A-5B62-2E4D-AFA9-3EAA23E46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85" y="1968509"/>
            <a:ext cx="3346515" cy="486572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FF3D9A7-92B2-7345-B191-1AA9859B85EE}"/>
              </a:ext>
            </a:extLst>
          </p:cNvPr>
          <p:cNvSpPr/>
          <p:nvPr/>
        </p:nvSpPr>
        <p:spPr bwMode="auto">
          <a:xfrm>
            <a:off x="7627854" y="5270839"/>
            <a:ext cx="601746" cy="339365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3D75AD4-28A3-F34E-B97E-51BC40E7E122}"/>
              </a:ext>
            </a:extLst>
          </p:cNvPr>
          <p:cNvSpPr/>
          <p:nvPr/>
        </p:nvSpPr>
        <p:spPr bwMode="auto">
          <a:xfrm>
            <a:off x="7627854" y="3337089"/>
            <a:ext cx="601745" cy="277139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A25492A-F718-6547-BF61-3ED57E724908}"/>
              </a:ext>
            </a:extLst>
          </p:cNvPr>
          <p:cNvSpPr/>
          <p:nvPr/>
        </p:nvSpPr>
        <p:spPr bwMode="auto">
          <a:xfrm>
            <a:off x="5797484" y="1968509"/>
            <a:ext cx="967815" cy="4822802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689D10A-4877-8F40-BD87-F87133D4B996}"/>
              </a:ext>
            </a:extLst>
          </p:cNvPr>
          <p:cNvSpPr/>
          <p:nvPr/>
        </p:nvSpPr>
        <p:spPr bwMode="auto">
          <a:xfrm>
            <a:off x="6765300" y="1968509"/>
            <a:ext cx="1652836" cy="4822802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A8337B6-453B-9549-AEE5-5DDDA8B1DF27}"/>
              </a:ext>
            </a:extLst>
          </p:cNvPr>
          <p:cNvSpPr txBox="1"/>
          <p:nvPr/>
        </p:nvSpPr>
        <p:spPr>
          <a:xfrm>
            <a:off x="8366717" y="1922365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Stecker</a:t>
            </a:r>
          </a:p>
          <a:p>
            <a:r>
              <a:rPr lang="de-DE" sz="1400" dirty="0">
                <a:solidFill>
                  <a:srgbClr val="0070C0"/>
                </a:solidFill>
              </a:rPr>
              <a:t>unten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B35C574-3D02-5F45-A8A5-F0E1306F6178}"/>
              </a:ext>
            </a:extLst>
          </p:cNvPr>
          <p:cNvSpPr txBox="1"/>
          <p:nvPr/>
        </p:nvSpPr>
        <p:spPr>
          <a:xfrm>
            <a:off x="5071621" y="1968509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Stecker</a:t>
            </a:r>
          </a:p>
          <a:p>
            <a:r>
              <a:rPr lang="de-DE" sz="1400" dirty="0">
                <a:solidFill>
                  <a:srgbClr val="0070C0"/>
                </a:solidFill>
              </a:rPr>
              <a:t>oben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690192C-E6A8-A949-BF24-D7F66ACCB220}"/>
              </a:ext>
            </a:extLst>
          </p:cNvPr>
          <p:cNvSpPr txBox="1"/>
          <p:nvPr/>
        </p:nvSpPr>
        <p:spPr>
          <a:xfrm>
            <a:off x="7336388" y="2141851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Shim +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4BC7937-4866-3845-A35E-15CCD34F90C6}"/>
              </a:ext>
            </a:extLst>
          </p:cNvPr>
          <p:cNvSpPr txBox="1"/>
          <p:nvPr/>
        </p:nvSpPr>
        <p:spPr>
          <a:xfrm>
            <a:off x="7356809" y="489163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Shim -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ADF1DB69-6887-6347-8EB3-9B704986394D}"/>
              </a:ext>
            </a:extLst>
          </p:cNvPr>
          <p:cNvGrpSpPr/>
          <p:nvPr/>
        </p:nvGrpSpPr>
        <p:grpSpPr>
          <a:xfrm>
            <a:off x="1933331" y="4582274"/>
            <a:ext cx="2638669" cy="2102646"/>
            <a:chOff x="2201995" y="4253889"/>
            <a:chExt cx="3275256" cy="262586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9BEFC06-497C-EF45-B6D3-83A99736F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94276" y="4856672"/>
              <a:ext cx="1925227" cy="1410881"/>
            </a:xfrm>
            <a:prstGeom prst="rect">
              <a:avLst/>
            </a:prstGeom>
          </p:spPr>
        </p:pic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A172DF73-B843-3249-9498-D1D86D0FF5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45305" y="4802738"/>
              <a:ext cx="0" cy="75937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8F5C331A-A95A-BE4D-A21C-5E0169BA826F}"/>
                </a:ext>
              </a:extLst>
            </p:cNvPr>
            <p:cNvCxnSpPr/>
            <p:nvPr/>
          </p:nvCxnSpPr>
          <p:spPr bwMode="auto">
            <a:xfrm>
              <a:off x="4209701" y="4802738"/>
              <a:ext cx="0" cy="792455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86702542-D5A2-A849-8769-4EBA451968A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43767" y="5578154"/>
              <a:ext cx="765933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8F3FCAA9-CF94-8B4E-A823-78ED5FC41168}"/>
                </a:ext>
              </a:extLst>
            </p:cNvPr>
            <p:cNvSpPr txBox="1"/>
            <p:nvPr/>
          </p:nvSpPr>
          <p:spPr>
            <a:xfrm>
              <a:off x="2830832" y="4660281"/>
              <a:ext cx="470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>
                  <a:solidFill>
                    <a:srgbClr val="0070C0"/>
                  </a:solidFill>
                </a:rPr>
                <a:t>+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A0DF044-58A1-B244-8A5E-CBC60A9901B6}"/>
                </a:ext>
              </a:extLst>
            </p:cNvPr>
            <p:cNvSpPr txBox="1"/>
            <p:nvPr/>
          </p:nvSpPr>
          <p:spPr>
            <a:xfrm>
              <a:off x="4362084" y="4608913"/>
              <a:ext cx="437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>
                  <a:solidFill>
                    <a:srgbClr val="0070C0"/>
                  </a:solidFill>
                  <a:latin typeface="Symbol" pitchFamily="2" charset="2"/>
                </a:rPr>
                <a:t>-</a:t>
              </a:r>
            </a:p>
          </p:txBody>
        </p:sp>
        <p:sp>
          <p:nvSpPr>
            <p:cNvPr id="28" name="Freihandform 27">
              <a:extLst>
                <a:ext uri="{FF2B5EF4-FFF2-40B4-BE49-F238E27FC236}">
                  <a16:creationId xmlns:a16="http://schemas.microsoft.com/office/drawing/2014/main" id="{472E1BB8-D56C-024D-899F-8F5CE9E3F129}"/>
                </a:ext>
              </a:extLst>
            </p:cNvPr>
            <p:cNvSpPr/>
            <p:nvPr/>
          </p:nvSpPr>
          <p:spPr bwMode="auto">
            <a:xfrm>
              <a:off x="3439071" y="4699119"/>
              <a:ext cx="782620" cy="125542"/>
            </a:xfrm>
            <a:custGeom>
              <a:avLst/>
              <a:gdLst>
                <a:gd name="connsiteX0" fmla="*/ 0 w 561399"/>
                <a:gd name="connsiteY0" fmla="*/ 63819 h 74619"/>
                <a:gd name="connsiteX1" fmla="*/ 51036 w 561399"/>
                <a:gd name="connsiteY1" fmla="*/ 68072 h 74619"/>
                <a:gd name="connsiteX2" fmla="*/ 97819 w 561399"/>
                <a:gd name="connsiteY2" fmla="*/ 8530 h 74619"/>
                <a:gd name="connsiteX3" fmla="*/ 174373 w 561399"/>
                <a:gd name="connsiteY3" fmla="*/ 55313 h 74619"/>
                <a:gd name="connsiteX4" fmla="*/ 229663 w 561399"/>
                <a:gd name="connsiteY4" fmla="*/ 4277 h 74619"/>
                <a:gd name="connsiteX5" fmla="*/ 280699 w 561399"/>
                <a:gd name="connsiteY5" fmla="*/ 55313 h 74619"/>
                <a:gd name="connsiteX6" fmla="*/ 340241 w 561399"/>
                <a:gd name="connsiteY6" fmla="*/ 24 h 74619"/>
                <a:gd name="connsiteX7" fmla="*/ 391278 w 561399"/>
                <a:gd name="connsiteY7" fmla="*/ 59566 h 74619"/>
                <a:gd name="connsiteX8" fmla="*/ 446567 w 561399"/>
                <a:gd name="connsiteY8" fmla="*/ 24 h 74619"/>
                <a:gd name="connsiteX9" fmla="*/ 510362 w 561399"/>
                <a:gd name="connsiteY9" fmla="*/ 68072 h 74619"/>
                <a:gd name="connsiteX10" fmla="*/ 561399 w 561399"/>
                <a:gd name="connsiteY10" fmla="*/ 68072 h 7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399" h="74619">
                  <a:moveTo>
                    <a:pt x="0" y="63819"/>
                  </a:moveTo>
                  <a:cubicBezTo>
                    <a:pt x="17366" y="70553"/>
                    <a:pt x="34733" y="77287"/>
                    <a:pt x="51036" y="68072"/>
                  </a:cubicBezTo>
                  <a:cubicBezTo>
                    <a:pt x="67339" y="58857"/>
                    <a:pt x="77263" y="10656"/>
                    <a:pt x="97819" y="8530"/>
                  </a:cubicBezTo>
                  <a:cubicBezTo>
                    <a:pt x="118375" y="6403"/>
                    <a:pt x="152399" y="56022"/>
                    <a:pt x="174373" y="55313"/>
                  </a:cubicBezTo>
                  <a:cubicBezTo>
                    <a:pt x="196347" y="54604"/>
                    <a:pt x="211942" y="4277"/>
                    <a:pt x="229663" y="4277"/>
                  </a:cubicBezTo>
                  <a:cubicBezTo>
                    <a:pt x="247384" y="4277"/>
                    <a:pt x="262269" y="56022"/>
                    <a:pt x="280699" y="55313"/>
                  </a:cubicBezTo>
                  <a:cubicBezTo>
                    <a:pt x="299129" y="54604"/>
                    <a:pt x="321811" y="-685"/>
                    <a:pt x="340241" y="24"/>
                  </a:cubicBezTo>
                  <a:cubicBezTo>
                    <a:pt x="358671" y="733"/>
                    <a:pt x="373557" y="59566"/>
                    <a:pt x="391278" y="59566"/>
                  </a:cubicBezTo>
                  <a:cubicBezTo>
                    <a:pt x="408999" y="59566"/>
                    <a:pt x="426720" y="-1394"/>
                    <a:pt x="446567" y="24"/>
                  </a:cubicBezTo>
                  <a:cubicBezTo>
                    <a:pt x="466414" y="1442"/>
                    <a:pt x="491223" y="56731"/>
                    <a:pt x="510362" y="68072"/>
                  </a:cubicBezTo>
                  <a:cubicBezTo>
                    <a:pt x="529501" y="79413"/>
                    <a:pt x="545450" y="73742"/>
                    <a:pt x="561399" y="68072"/>
                  </a:cubicBezTo>
                </a:path>
              </a:pathLst>
            </a:cu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15F91C65-7D36-2F4D-AB3E-26EF0BFD5B96}"/>
                </a:ext>
              </a:extLst>
            </p:cNvPr>
            <p:cNvSpPr txBox="1"/>
            <p:nvPr/>
          </p:nvSpPr>
          <p:spPr>
            <a:xfrm>
              <a:off x="2201995" y="4253889"/>
              <a:ext cx="3275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rgbClr val="FF0000"/>
                  </a:solidFill>
                </a:rPr>
                <a:t>Supraleiter (Shim/Hauptspule)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75B3B5F8-626D-CC45-B6AC-8FA032501EFA}"/>
                </a:ext>
              </a:extLst>
            </p:cNvPr>
            <p:cNvSpPr txBox="1"/>
            <p:nvPr/>
          </p:nvSpPr>
          <p:spPr>
            <a:xfrm>
              <a:off x="2827611" y="6510418"/>
              <a:ext cx="1960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Heizer = Schalter</a:t>
              </a:r>
            </a:p>
          </p:txBody>
        </p:sp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C1CFD834-EB15-A142-81B5-AB6051F42C52}"/>
              </a:ext>
            </a:extLst>
          </p:cNvPr>
          <p:cNvSpPr/>
          <p:nvPr/>
        </p:nvSpPr>
        <p:spPr bwMode="auto">
          <a:xfrm>
            <a:off x="8418136" y="3955550"/>
            <a:ext cx="626822" cy="2833319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1D340F5D-C56D-894A-A84B-4F5D2DC42E62}"/>
              </a:ext>
            </a:extLst>
          </p:cNvPr>
          <p:cNvSpPr txBox="1"/>
          <p:nvPr/>
        </p:nvSpPr>
        <p:spPr>
          <a:xfrm>
            <a:off x="8485921" y="366882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oben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152DDB15-E26D-8140-AED2-01D3A891BC4F}"/>
              </a:ext>
            </a:extLst>
          </p:cNvPr>
          <p:cNvSpPr txBox="1">
            <a:spLocks/>
          </p:cNvSpPr>
          <p:nvPr/>
        </p:nvSpPr>
        <p:spPr>
          <a:xfrm>
            <a:off x="558800" y="13026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Alle </a:t>
            </a:r>
            <a:r>
              <a:rPr lang="en-GB" sz="2000" dirty="0" err="1"/>
              <a:t>Verbindungen</a:t>
            </a:r>
            <a:r>
              <a:rPr lang="en-GB" sz="2000" dirty="0"/>
              <a:t> </a:t>
            </a:r>
            <a:r>
              <a:rPr lang="en-GB" sz="2000" dirty="0" err="1"/>
              <a:t>testen</a:t>
            </a:r>
            <a:r>
              <a:rPr lang="en-GB" sz="2000" dirty="0"/>
              <a:t> (</a:t>
            </a:r>
            <a:r>
              <a:rPr lang="en-GB" sz="2000" dirty="0" err="1"/>
              <a:t>Widerstände</a:t>
            </a:r>
            <a:r>
              <a:rPr lang="en-GB" sz="2000" dirty="0"/>
              <a:t>):</a:t>
            </a:r>
          </a:p>
          <a:p>
            <a:pPr marL="404813" lvl="2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Hauptspule</a:t>
            </a:r>
            <a:r>
              <a:rPr lang="en-GB" sz="1600" dirty="0"/>
              <a:t> (“Main”) &lt; 1 Ohm</a:t>
            </a:r>
          </a:p>
          <a:p>
            <a:pPr marL="404813" lvl="2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Shimspule</a:t>
            </a:r>
            <a:r>
              <a:rPr lang="en-GB" sz="1600" dirty="0"/>
              <a:t> (“Shim +</a:t>
            </a:r>
            <a:r>
              <a:rPr lang="en-GB" sz="1600" dirty="0" err="1"/>
              <a:t>ve</a:t>
            </a:r>
            <a:r>
              <a:rPr lang="en-GB" sz="1600" dirty="0"/>
              <a:t>/-</a:t>
            </a:r>
            <a:r>
              <a:rPr lang="en-GB" sz="1600" dirty="0" err="1"/>
              <a:t>ve</a:t>
            </a:r>
            <a:r>
              <a:rPr lang="en-GB" sz="1600" dirty="0"/>
              <a:t>”) &lt; 1 Ohm</a:t>
            </a:r>
          </a:p>
          <a:p>
            <a:pPr marL="404813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Bruker typ. 3-4 Ohm (Shims)</a:t>
            </a:r>
            <a:br>
              <a:rPr lang="en-GB" sz="1600" dirty="0"/>
            </a:br>
            <a:r>
              <a:rPr lang="en-GB" sz="1600" dirty="0"/>
              <a:t>40-60 Ohm (</a:t>
            </a:r>
            <a:r>
              <a:rPr lang="en-GB" sz="1600" dirty="0" err="1"/>
              <a:t>Hauptspule</a:t>
            </a:r>
            <a:r>
              <a:rPr lang="en-GB" sz="1600" dirty="0"/>
              <a:t>)</a:t>
            </a:r>
          </a:p>
          <a:p>
            <a:pPr marL="404813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Oxford/</a:t>
            </a:r>
            <a:r>
              <a:rPr lang="en-GB" sz="1600" dirty="0" err="1"/>
              <a:t>Magnex</a:t>
            </a:r>
            <a:r>
              <a:rPr lang="en-GB" sz="1600" dirty="0"/>
              <a:t>/Varian/Agilent/</a:t>
            </a:r>
            <a:r>
              <a:rPr lang="en-GB" sz="1600" dirty="0" err="1"/>
              <a:t>Jastec</a:t>
            </a:r>
            <a:r>
              <a:rPr lang="en-GB" sz="1600" dirty="0"/>
              <a:t> </a:t>
            </a:r>
            <a:br>
              <a:rPr lang="en-GB" sz="1600" dirty="0"/>
            </a:br>
            <a:r>
              <a:rPr lang="en-GB" sz="1600" dirty="0"/>
              <a:t>typ. 90 Ohm (alle)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Falls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b="1" i="1" dirty="0"/>
              <a:t>alle</a:t>
            </a:r>
            <a:r>
              <a:rPr lang="en-GB" sz="2000" dirty="0"/>
              <a:t> </a:t>
            </a:r>
            <a:r>
              <a:rPr lang="en-GB" sz="2000" dirty="0" err="1"/>
              <a:t>Widerstände</a:t>
            </a:r>
            <a:r>
              <a:rPr lang="en-GB" sz="2000" dirty="0"/>
              <a:t> </a:t>
            </a:r>
            <a:r>
              <a:rPr lang="en-GB" sz="2000" dirty="0" err="1"/>
              <a:t>laut</a:t>
            </a:r>
            <a:r>
              <a:rPr lang="en-GB" sz="2000" dirty="0"/>
              <a:t> Manual </a:t>
            </a:r>
            <a:br>
              <a:rPr lang="en-GB" sz="2000" dirty="0"/>
            </a:br>
            <a:r>
              <a:rPr lang="en-GB" sz="2000" dirty="0" err="1"/>
              <a:t>messbar</a:t>
            </a:r>
            <a:r>
              <a:rPr lang="en-GB" sz="2000" dirty="0"/>
              <a:t>: </a:t>
            </a:r>
            <a:r>
              <a:rPr lang="en-GB" sz="2000" dirty="0" err="1"/>
              <a:t>Kontakt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OK – </a:t>
            </a:r>
            <a:r>
              <a:rPr lang="en-GB" sz="2000" dirty="0" err="1"/>
              <a:t>Ladestab</a:t>
            </a:r>
            <a:br>
              <a:rPr lang="en-GB" sz="2000" dirty="0"/>
            </a:br>
            <a:r>
              <a:rPr lang="en-GB" sz="2000" dirty="0" err="1"/>
              <a:t>raus</a:t>
            </a:r>
            <a:r>
              <a:rPr lang="en-GB" sz="2000" dirty="0"/>
              <a:t>, </a:t>
            </a:r>
            <a:r>
              <a:rPr lang="en-GB" sz="2000" dirty="0" err="1"/>
              <a:t>aufwärmen</a:t>
            </a:r>
            <a:r>
              <a:rPr lang="en-GB" sz="2000" dirty="0"/>
              <a:t>, </a:t>
            </a:r>
            <a:r>
              <a:rPr lang="en-GB" sz="2000" dirty="0" err="1"/>
              <a:t>nochmal</a:t>
            </a:r>
            <a:r>
              <a:rPr lang="en-GB" sz="20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87945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152DDB15-E26D-8140-AED2-01D3A891BC4F}"/>
              </a:ext>
            </a:extLst>
          </p:cNvPr>
          <p:cNvSpPr txBox="1">
            <a:spLocks/>
          </p:cNvSpPr>
          <p:nvPr/>
        </p:nvSpPr>
        <p:spPr>
          <a:xfrm>
            <a:off x="558800" y="13026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Cryoshim</a:t>
            </a:r>
            <a:r>
              <a:rPr lang="en-GB" sz="2000" dirty="0"/>
              <a:t>-Kabel an Shim-</a:t>
            </a:r>
            <a:r>
              <a:rPr lang="en-GB" sz="2000" dirty="0" err="1"/>
              <a:t>Netzeil</a:t>
            </a:r>
            <a:r>
              <a:rPr lang="en-GB" sz="2000" dirty="0"/>
              <a:t> </a:t>
            </a:r>
            <a:r>
              <a:rPr lang="en-GB" sz="2000" dirty="0" err="1"/>
              <a:t>anschließen</a:t>
            </a:r>
            <a:r>
              <a:rPr lang="en-GB" sz="2000" dirty="0"/>
              <a:t>, </a:t>
            </a:r>
            <a:r>
              <a:rPr lang="en-GB" sz="2000" dirty="0" err="1"/>
              <a:t>Shimspule</a:t>
            </a:r>
            <a:r>
              <a:rPr lang="en-GB" sz="2000" dirty="0"/>
              <a:t> </a:t>
            </a:r>
            <a:r>
              <a:rPr lang="en-GB" sz="2000" dirty="0" err="1"/>
              <a:t>kurzschließen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Hauptspule</a:t>
            </a:r>
            <a:r>
              <a:rPr lang="en-GB" sz="2000" dirty="0"/>
              <a:t> an </a:t>
            </a:r>
            <a:r>
              <a:rPr lang="en-GB" sz="2000" dirty="0" err="1"/>
              <a:t>Entlade</a:t>
            </a:r>
            <a:r>
              <a:rPr lang="en-GB" sz="2000" dirty="0"/>
              <a:t>-Diode (40…300 A!) </a:t>
            </a:r>
            <a:r>
              <a:rPr lang="en-GB" sz="2000" dirty="0" err="1"/>
              <a:t>anschließen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Z0 (falls </a:t>
            </a:r>
            <a:r>
              <a:rPr lang="en-GB" sz="2000" dirty="0" err="1"/>
              <a:t>vorhanden</a:t>
            </a:r>
            <a:r>
              <a:rPr lang="en-GB" sz="2000" dirty="0"/>
              <a:t>), Z2 (</a:t>
            </a:r>
            <a:r>
              <a:rPr lang="en-GB" sz="2000" dirty="0" err="1"/>
              <a:t>immer</a:t>
            </a:r>
            <a:r>
              <a:rPr lang="en-GB" sz="2000" dirty="0"/>
              <a:t>), </a:t>
            </a:r>
            <a:br>
              <a:rPr lang="en-GB" sz="2000" dirty="0"/>
            </a:br>
            <a:r>
              <a:rPr lang="en-GB" sz="2000" dirty="0"/>
              <a:t>Z1/Z3 (Manual?) Heizer </a:t>
            </a:r>
            <a:r>
              <a:rPr lang="en-GB" sz="2000" dirty="0" err="1"/>
              <a:t>öffnen</a:t>
            </a:r>
            <a:r>
              <a:rPr lang="en-GB" sz="2000" dirty="0"/>
              <a:t> und</a:t>
            </a:r>
            <a:br>
              <a:rPr lang="en-GB" sz="2000" dirty="0"/>
            </a:br>
            <a:r>
              <a:rPr lang="en-GB" sz="2000" i="1" dirty="0" err="1"/>
              <a:t>geöffnet</a:t>
            </a:r>
            <a:r>
              <a:rPr lang="en-GB" sz="2000" i="1" dirty="0"/>
              <a:t> </a:t>
            </a:r>
            <a:r>
              <a:rPr lang="en-GB" sz="2000" i="1" dirty="0" err="1"/>
              <a:t>lassen</a:t>
            </a:r>
            <a:r>
              <a:rPr lang="en-GB" sz="2000" dirty="0"/>
              <a:t>, </a:t>
            </a:r>
            <a:r>
              <a:rPr lang="en-GB" sz="2000" dirty="0" err="1"/>
              <a:t>sonst</a:t>
            </a:r>
            <a:r>
              <a:rPr lang="en-GB" sz="2000" dirty="0"/>
              <a:t> </a:t>
            </a:r>
            <a:r>
              <a:rPr lang="en-GB" sz="2000" dirty="0" err="1"/>
              <a:t>Überladen</a:t>
            </a:r>
            <a:br>
              <a:rPr lang="en-GB" sz="2000" dirty="0"/>
            </a:br>
            <a:r>
              <a:rPr lang="en-GB" sz="2000" dirty="0"/>
              <a:t>der </a:t>
            </a:r>
            <a:r>
              <a:rPr lang="en-GB" sz="2000" dirty="0" err="1"/>
              <a:t>Shimspule</a:t>
            </a:r>
            <a:r>
              <a:rPr lang="en-GB" sz="2000" dirty="0"/>
              <a:t> (</a:t>
            </a:r>
            <a:r>
              <a:rPr lang="en-GB" sz="2000" dirty="0" err="1"/>
              <a:t>wie</a:t>
            </a:r>
            <a:r>
              <a:rPr lang="en-GB" sz="2000" dirty="0"/>
              <a:t> </a:t>
            </a:r>
            <a:r>
              <a:rPr lang="en-GB" sz="2000" dirty="0" err="1"/>
              <a:t>Transformator</a:t>
            </a:r>
            <a:r>
              <a:rPr lang="en-GB" sz="2000" dirty="0"/>
              <a:t>). </a:t>
            </a:r>
            <a:br>
              <a:rPr lang="en-GB" sz="2000" dirty="0"/>
            </a:br>
            <a:r>
              <a:rPr lang="en-GB" sz="2000" dirty="0"/>
              <a:t>Strom </a:t>
            </a:r>
            <a:r>
              <a:rPr lang="en-GB" sz="2000" dirty="0" err="1"/>
              <a:t>entlädt</a:t>
            </a:r>
            <a:r>
              <a:rPr lang="en-GB" sz="2000" dirty="0"/>
              <a:t> </a:t>
            </a:r>
            <a:r>
              <a:rPr lang="en-GB" sz="2000" dirty="0" err="1"/>
              <a:t>über</a:t>
            </a:r>
            <a:r>
              <a:rPr lang="en-GB" sz="2000" dirty="0"/>
              <a:t> </a:t>
            </a:r>
            <a:r>
              <a:rPr lang="en-GB" sz="2000" dirty="0" err="1"/>
              <a:t>Kurzschluß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Heizstrom</a:t>
            </a:r>
            <a:r>
              <a:rPr lang="en-GB" sz="2000" dirty="0"/>
              <a:t> </a:t>
            </a:r>
            <a:r>
              <a:rPr lang="en-GB" sz="2000" dirty="0" err="1"/>
              <a:t>typ</a:t>
            </a:r>
            <a:r>
              <a:rPr lang="en-GB" sz="2000" dirty="0"/>
              <a:t>:</a:t>
            </a:r>
          </a:p>
          <a:p>
            <a:pPr marL="404813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Bruker Shims 150 mA, </a:t>
            </a:r>
            <a:r>
              <a:rPr lang="en-GB" sz="1600" dirty="0" err="1"/>
              <a:t>Hauptspule</a:t>
            </a:r>
            <a:r>
              <a:rPr lang="en-GB" sz="1600" dirty="0"/>
              <a:t> 120 mA</a:t>
            </a:r>
          </a:p>
          <a:p>
            <a:pPr marL="404813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Oxford/</a:t>
            </a:r>
            <a:r>
              <a:rPr lang="en-GB" sz="1600" dirty="0" err="1"/>
              <a:t>Magnex</a:t>
            </a:r>
            <a:r>
              <a:rPr lang="en-GB" sz="1600" dirty="0"/>
              <a:t>/Varian/Agilent/</a:t>
            </a:r>
            <a:r>
              <a:rPr lang="en-GB" sz="1600" dirty="0" err="1"/>
              <a:t>Jastec</a:t>
            </a:r>
            <a:r>
              <a:rPr lang="en-GB" sz="1600" dirty="0"/>
              <a:t>: typ. 60-70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Hauptspulen</a:t>
            </a:r>
            <a:r>
              <a:rPr lang="en-GB" sz="2000" dirty="0"/>
              <a:t>-Heizer </a:t>
            </a:r>
            <a:r>
              <a:rPr lang="en-GB" sz="2000" dirty="0" err="1"/>
              <a:t>öffnen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Achtung, </a:t>
            </a:r>
            <a:r>
              <a:rPr lang="en-GB" sz="2000" dirty="0" err="1"/>
              <a:t>evtl</a:t>
            </a:r>
            <a:r>
              <a:rPr lang="en-GB" sz="2000" dirty="0"/>
              <a:t>. </a:t>
            </a:r>
            <a:r>
              <a:rPr lang="en-GB" sz="2000" dirty="0" err="1"/>
              <a:t>zweiter</a:t>
            </a:r>
            <a:r>
              <a:rPr lang="en-GB" sz="2000" dirty="0"/>
              <a:t> </a:t>
            </a:r>
            <a:r>
              <a:rPr lang="en-GB" sz="2000" dirty="0" err="1"/>
              <a:t>Hauptschalter</a:t>
            </a:r>
            <a:r>
              <a:rPr lang="en-GB" sz="2000" dirty="0"/>
              <a:t> “RPS”?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Magnet </a:t>
            </a:r>
            <a:r>
              <a:rPr lang="en-GB" sz="2000" dirty="0" err="1"/>
              <a:t>entlädt</a:t>
            </a:r>
            <a:r>
              <a:rPr lang="en-GB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17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Magnet </a:t>
            </a:r>
            <a:r>
              <a:rPr lang="en-US" sz="3600" dirty="0" err="1"/>
              <a:t>Entladen</a:t>
            </a:r>
            <a:endParaRPr lang="en-US" sz="3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9BEFC06-497C-EF45-B6D3-83A99736F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9336" y="2842320"/>
            <a:ext cx="1875105" cy="1365309"/>
          </a:xfrm>
          <a:prstGeom prst="rect">
            <a:avLst/>
          </a:prstGeom>
        </p:spPr>
      </p:pic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A172DF73-B843-3249-9498-D1D86D0FF5BC}"/>
              </a:ext>
            </a:extLst>
          </p:cNvPr>
          <p:cNvCxnSpPr>
            <a:cxnSpLocks/>
          </p:cNvCxnSpPr>
          <p:nvPr/>
        </p:nvCxnSpPr>
        <p:spPr bwMode="auto">
          <a:xfrm>
            <a:off x="7028598" y="2785370"/>
            <a:ext cx="0" cy="73960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8F5C331A-A95A-BE4D-A21C-5E0169BA826F}"/>
              </a:ext>
            </a:extLst>
          </p:cNvPr>
          <p:cNvCxnSpPr/>
          <p:nvPr/>
        </p:nvCxnSpPr>
        <p:spPr bwMode="auto">
          <a:xfrm>
            <a:off x="7768304" y="2785370"/>
            <a:ext cx="0" cy="77182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86702542-D5A2-A849-8769-4EBA451968A0}"/>
              </a:ext>
            </a:extLst>
          </p:cNvPr>
          <p:cNvCxnSpPr>
            <a:cxnSpLocks/>
          </p:cNvCxnSpPr>
          <p:nvPr/>
        </p:nvCxnSpPr>
        <p:spPr bwMode="auto">
          <a:xfrm flipH="1">
            <a:off x="7027110" y="3540598"/>
            <a:ext cx="741193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8F3FCAA9-CF94-8B4E-A823-78ED5FC41168}"/>
              </a:ext>
            </a:extLst>
          </p:cNvPr>
          <p:cNvSpPr txBox="1"/>
          <p:nvPr/>
        </p:nvSpPr>
        <p:spPr>
          <a:xfrm>
            <a:off x="6433973" y="2646622"/>
            <a:ext cx="455368" cy="62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A0DF044-58A1-B244-8A5E-CBC60A9901B6}"/>
              </a:ext>
            </a:extLst>
          </p:cNvPr>
          <p:cNvSpPr txBox="1"/>
          <p:nvPr/>
        </p:nvSpPr>
        <p:spPr>
          <a:xfrm>
            <a:off x="7915765" y="2596591"/>
            <a:ext cx="423794" cy="629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0070C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472E1BB8-D56C-024D-899F-8F5CE9E3F129}"/>
              </a:ext>
            </a:extLst>
          </p:cNvPr>
          <p:cNvSpPr/>
          <p:nvPr/>
        </p:nvSpPr>
        <p:spPr bwMode="auto">
          <a:xfrm>
            <a:off x="7022566" y="2684449"/>
            <a:ext cx="757341" cy="122274"/>
          </a:xfrm>
          <a:custGeom>
            <a:avLst/>
            <a:gdLst>
              <a:gd name="connsiteX0" fmla="*/ 0 w 561399"/>
              <a:gd name="connsiteY0" fmla="*/ 63819 h 74619"/>
              <a:gd name="connsiteX1" fmla="*/ 51036 w 561399"/>
              <a:gd name="connsiteY1" fmla="*/ 68072 h 74619"/>
              <a:gd name="connsiteX2" fmla="*/ 97819 w 561399"/>
              <a:gd name="connsiteY2" fmla="*/ 8530 h 74619"/>
              <a:gd name="connsiteX3" fmla="*/ 174373 w 561399"/>
              <a:gd name="connsiteY3" fmla="*/ 55313 h 74619"/>
              <a:gd name="connsiteX4" fmla="*/ 229663 w 561399"/>
              <a:gd name="connsiteY4" fmla="*/ 4277 h 74619"/>
              <a:gd name="connsiteX5" fmla="*/ 280699 w 561399"/>
              <a:gd name="connsiteY5" fmla="*/ 55313 h 74619"/>
              <a:gd name="connsiteX6" fmla="*/ 340241 w 561399"/>
              <a:gd name="connsiteY6" fmla="*/ 24 h 74619"/>
              <a:gd name="connsiteX7" fmla="*/ 391278 w 561399"/>
              <a:gd name="connsiteY7" fmla="*/ 59566 h 74619"/>
              <a:gd name="connsiteX8" fmla="*/ 446567 w 561399"/>
              <a:gd name="connsiteY8" fmla="*/ 24 h 74619"/>
              <a:gd name="connsiteX9" fmla="*/ 510362 w 561399"/>
              <a:gd name="connsiteY9" fmla="*/ 68072 h 74619"/>
              <a:gd name="connsiteX10" fmla="*/ 561399 w 561399"/>
              <a:gd name="connsiteY10" fmla="*/ 68072 h 7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1399" h="74619">
                <a:moveTo>
                  <a:pt x="0" y="63819"/>
                </a:moveTo>
                <a:cubicBezTo>
                  <a:pt x="17366" y="70553"/>
                  <a:pt x="34733" y="77287"/>
                  <a:pt x="51036" y="68072"/>
                </a:cubicBezTo>
                <a:cubicBezTo>
                  <a:pt x="67339" y="58857"/>
                  <a:pt x="77263" y="10656"/>
                  <a:pt x="97819" y="8530"/>
                </a:cubicBezTo>
                <a:cubicBezTo>
                  <a:pt x="118375" y="6403"/>
                  <a:pt x="152399" y="56022"/>
                  <a:pt x="174373" y="55313"/>
                </a:cubicBezTo>
                <a:cubicBezTo>
                  <a:pt x="196347" y="54604"/>
                  <a:pt x="211942" y="4277"/>
                  <a:pt x="229663" y="4277"/>
                </a:cubicBezTo>
                <a:cubicBezTo>
                  <a:pt x="247384" y="4277"/>
                  <a:pt x="262269" y="56022"/>
                  <a:pt x="280699" y="55313"/>
                </a:cubicBezTo>
                <a:cubicBezTo>
                  <a:pt x="299129" y="54604"/>
                  <a:pt x="321811" y="-685"/>
                  <a:pt x="340241" y="24"/>
                </a:cubicBezTo>
                <a:cubicBezTo>
                  <a:pt x="358671" y="733"/>
                  <a:pt x="373557" y="59566"/>
                  <a:pt x="391278" y="59566"/>
                </a:cubicBezTo>
                <a:cubicBezTo>
                  <a:pt x="408999" y="59566"/>
                  <a:pt x="426720" y="-1394"/>
                  <a:pt x="446567" y="24"/>
                </a:cubicBezTo>
                <a:cubicBezTo>
                  <a:pt x="466414" y="1442"/>
                  <a:pt x="491223" y="56731"/>
                  <a:pt x="510362" y="68072"/>
                </a:cubicBezTo>
                <a:cubicBezTo>
                  <a:pt x="529501" y="79413"/>
                  <a:pt x="545450" y="73742"/>
                  <a:pt x="561399" y="68072"/>
                </a:cubicBezTo>
              </a:path>
            </a:pathLst>
          </a:cu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5F91C65-7D36-2F4D-AB3E-26EF0BFD5B96}"/>
              </a:ext>
            </a:extLst>
          </p:cNvPr>
          <p:cNvSpPr txBox="1"/>
          <p:nvPr/>
        </p:nvSpPr>
        <p:spPr>
          <a:xfrm>
            <a:off x="5825448" y="2250810"/>
            <a:ext cx="3169463" cy="359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</a:rPr>
              <a:t>Supraleiter (Shim/Hauptspule)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75B3B5F8-626D-CC45-B6AC-8FA032501EFA}"/>
              </a:ext>
            </a:extLst>
          </p:cNvPr>
          <p:cNvSpPr txBox="1"/>
          <p:nvPr/>
        </p:nvSpPr>
        <p:spPr>
          <a:xfrm>
            <a:off x="6430856" y="4448591"/>
            <a:ext cx="1897458" cy="359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Heizer = Schalter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9E35BA66-CAAD-844D-BC64-F4D72AF98CC8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4668" y="5891811"/>
            <a:ext cx="64779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Dreieck 5">
            <a:extLst>
              <a:ext uri="{FF2B5EF4-FFF2-40B4-BE49-F238E27FC236}">
                <a16:creationId xmlns:a16="http://schemas.microsoft.com/office/drawing/2014/main" id="{13C1195F-1AB2-8746-80FE-982AA27B54D3}"/>
              </a:ext>
            </a:extLst>
          </p:cNvPr>
          <p:cNvSpPr/>
          <p:nvPr/>
        </p:nvSpPr>
        <p:spPr bwMode="auto">
          <a:xfrm rot="5400000">
            <a:off x="7222733" y="5691883"/>
            <a:ext cx="390418" cy="369870"/>
          </a:xfrm>
          <a:prstGeom prst="triangl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CD7F76DC-4474-BB41-9164-EDD504109CBF}"/>
              </a:ext>
            </a:extLst>
          </p:cNvPr>
          <p:cNvCxnSpPr>
            <a:cxnSpLocks/>
          </p:cNvCxnSpPr>
          <p:nvPr/>
        </p:nvCxnSpPr>
        <p:spPr bwMode="auto">
          <a:xfrm flipH="1">
            <a:off x="7572733" y="5876818"/>
            <a:ext cx="64779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56C7EA83-81C6-DB4F-95B9-D7755BA60131}"/>
              </a:ext>
            </a:extLst>
          </p:cNvPr>
          <p:cNvCxnSpPr>
            <a:cxnSpLocks/>
          </p:cNvCxnSpPr>
          <p:nvPr/>
        </p:nvCxnSpPr>
        <p:spPr bwMode="auto">
          <a:xfrm>
            <a:off x="7602878" y="5651642"/>
            <a:ext cx="0" cy="45035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A2DADF06-4609-734A-824D-A0C3D4810003}"/>
              </a:ext>
            </a:extLst>
          </p:cNvPr>
          <p:cNvSpPr txBox="1"/>
          <p:nvPr/>
        </p:nvSpPr>
        <p:spPr>
          <a:xfrm>
            <a:off x="6433973" y="5297345"/>
            <a:ext cx="455368" cy="62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C5B677B-BA5E-E04E-94F5-5473E12FD376}"/>
              </a:ext>
            </a:extLst>
          </p:cNvPr>
          <p:cNvSpPr txBox="1"/>
          <p:nvPr/>
        </p:nvSpPr>
        <p:spPr>
          <a:xfrm>
            <a:off x="7915765" y="5247314"/>
            <a:ext cx="423794" cy="629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0070C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B5276C98-5FDC-5945-9D20-E10439B042B1}"/>
              </a:ext>
            </a:extLst>
          </p:cNvPr>
          <p:cNvSpPr txBox="1"/>
          <p:nvPr/>
        </p:nvSpPr>
        <p:spPr>
          <a:xfrm>
            <a:off x="6874292" y="5069969"/>
            <a:ext cx="143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0070C0"/>
                </a:solidFill>
              </a:rPr>
              <a:t>0.5 V</a:t>
            </a:r>
          </a:p>
        </p:txBody>
      </p:sp>
    </p:spTree>
    <p:extLst>
      <p:ext uri="{BB962C8B-B14F-4D97-AF65-F5344CB8AC3E}">
        <p14:creationId xmlns:p14="http://schemas.microsoft.com/office/powerpoint/2010/main" val="357614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152DDB15-E26D-8140-AED2-01D3A891BC4F}"/>
              </a:ext>
            </a:extLst>
          </p:cNvPr>
          <p:cNvSpPr txBox="1">
            <a:spLocks/>
          </p:cNvSpPr>
          <p:nvPr/>
        </p:nvSpPr>
        <p:spPr>
          <a:xfrm>
            <a:off x="558800" y="13026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Falls </a:t>
            </a:r>
            <a:r>
              <a:rPr lang="en-GB" sz="2000" dirty="0" err="1"/>
              <a:t>Polarität</a:t>
            </a:r>
            <a:r>
              <a:rPr lang="en-GB" sz="2000" dirty="0"/>
              <a:t> des Magnets </a:t>
            </a:r>
            <a:r>
              <a:rPr lang="en-GB" sz="2000" dirty="0" err="1"/>
              <a:t>unsicher</a:t>
            </a:r>
            <a:r>
              <a:rPr lang="en-GB" sz="2000" dirty="0"/>
              <a:t>: </a:t>
            </a:r>
            <a:r>
              <a:rPr lang="en-GB" sz="2000" dirty="0" err="1"/>
              <a:t>Gekreuzte</a:t>
            </a:r>
            <a:r>
              <a:rPr lang="en-GB" sz="2000" dirty="0"/>
              <a:t> </a:t>
            </a:r>
            <a:r>
              <a:rPr lang="en-GB" sz="2000" dirty="0" err="1"/>
              <a:t>Dioden</a:t>
            </a:r>
            <a:r>
              <a:rPr lang="en-GB" sz="2000" dirty="0"/>
              <a:t>! </a:t>
            </a:r>
            <a:br>
              <a:rPr lang="en-GB" sz="2000" dirty="0"/>
            </a:br>
            <a:r>
              <a:rPr lang="en-GB" sz="2000" dirty="0" err="1"/>
              <a:t>Polarität</a:t>
            </a:r>
            <a:r>
              <a:rPr lang="en-GB" sz="2000" dirty="0"/>
              <a:t> </a:t>
            </a:r>
            <a:r>
              <a:rPr lang="en-GB" sz="2000" dirty="0" err="1"/>
              <a:t>beim</a:t>
            </a:r>
            <a:r>
              <a:rPr lang="en-GB" sz="2000" dirty="0"/>
              <a:t> </a:t>
            </a:r>
            <a:r>
              <a:rPr lang="en-GB" sz="2000" dirty="0" err="1"/>
              <a:t>Entladen</a:t>
            </a:r>
            <a:r>
              <a:rPr lang="en-GB" sz="2000" dirty="0"/>
              <a:t> des Magnets </a:t>
            </a:r>
            <a:r>
              <a:rPr lang="en-GB" sz="2000" dirty="0" err="1"/>
              <a:t>umgekehrt</a:t>
            </a:r>
            <a:r>
              <a:rPr lang="en-GB" sz="2000" dirty="0"/>
              <a:t> </a:t>
            </a:r>
            <a:r>
              <a:rPr lang="en-GB" sz="2000" dirty="0" err="1"/>
              <a:t>wie</a:t>
            </a:r>
            <a:r>
              <a:rPr lang="en-GB" sz="2000" dirty="0"/>
              <a:t> </a:t>
            </a:r>
            <a:r>
              <a:rPr lang="en-GB" sz="2000" dirty="0" err="1"/>
              <a:t>beim</a:t>
            </a:r>
            <a:r>
              <a:rPr lang="en-GB" sz="2000" dirty="0"/>
              <a:t> Laden!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Hauptspulen</a:t>
            </a:r>
            <a:r>
              <a:rPr lang="en-GB" sz="2000" dirty="0"/>
              <a:t>-Heizer </a:t>
            </a:r>
            <a:r>
              <a:rPr lang="en-GB" sz="2000" dirty="0" err="1"/>
              <a:t>öffnen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Achtung, </a:t>
            </a:r>
            <a:r>
              <a:rPr lang="en-GB" sz="2000" dirty="0" err="1"/>
              <a:t>evtl</a:t>
            </a:r>
            <a:r>
              <a:rPr lang="en-GB" sz="2000" dirty="0"/>
              <a:t>. </a:t>
            </a:r>
            <a:r>
              <a:rPr lang="en-GB" sz="2000" dirty="0" err="1"/>
              <a:t>zweiter</a:t>
            </a:r>
            <a:r>
              <a:rPr lang="en-GB" sz="2000" dirty="0"/>
              <a:t> </a:t>
            </a:r>
            <a:r>
              <a:rPr lang="en-GB" sz="2000" dirty="0" err="1"/>
              <a:t>Hauptschalter</a:t>
            </a:r>
            <a:r>
              <a:rPr lang="en-GB" sz="2000" dirty="0"/>
              <a:t> “RPS”?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Wärmeentwicklung</a:t>
            </a:r>
            <a:r>
              <a:rPr lang="en-GB" sz="2000" dirty="0"/>
              <a:t> (W) = 0.5 V * </a:t>
            </a:r>
            <a:r>
              <a:rPr lang="en-GB" sz="2000" dirty="0" err="1"/>
              <a:t>Magnetstrom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Magnet </a:t>
            </a:r>
            <a:r>
              <a:rPr lang="en-GB" sz="2000" dirty="0" err="1"/>
              <a:t>entlädt</a:t>
            </a:r>
            <a:r>
              <a:rPr lang="en-GB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18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Magnet </a:t>
            </a:r>
            <a:r>
              <a:rPr lang="en-US" sz="3600" dirty="0" err="1"/>
              <a:t>Entladen</a:t>
            </a:r>
            <a:endParaRPr lang="en-US" sz="3600" dirty="0"/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56E68DEB-2740-394D-8602-D92A04589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82" y="3583113"/>
            <a:ext cx="4366517" cy="3274888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7176E0F-BC39-834B-8AD3-87DDA66A0355}"/>
              </a:ext>
            </a:extLst>
          </p:cNvPr>
          <p:cNvGrpSpPr/>
          <p:nvPr/>
        </p:nvGrpSpPr>
        <p:grpSpPr>
          <a:xfrm>
            <a:off x="6791219" y="2013731"/>
            <a:ext cx="2270585" cy="1566446"/>
            <a:chOff x="6503545" y="1441425"/>
            <a:chExt cx="2640451" cy="1867855"/>
          </a:xfrm>
        </p:grpSpPr>
        <p:cxnSp>
          <p:nvCxnSpPr>
            <p:cNvPr id="31" name="Gerade Verbindung 30">
              <a:extLst>
                <a:ext uri="{FF2B5EF4-FFF2-40B4-BE49-F238E27FC236}">
                  <a16:creationId xmlns:a16="http://schemas.microsoft.com/office/drawing/2014/main" id="{9E35BA66-CAAD-844D-BC64-F4D72AF98CC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24263" y="2263267"/>
              <a:ext cx="64779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Dreieck 5">
              <a:extLst>
                <a:ext uri="{FF2B5EF4-FFF2-40B4-BE49-F238E27FC236}">
                  <a16:creationId xmlns:a16="http://schemas.microsoft.com/office/drawing/2014/main" id="{13C1195F-1AB2-8746-80FE-982AA27B54D3}"/>
                </a:ext>
              </a:extLst>
            </p:cNvPr>
            <p:cNvSpPr/>
            <p:nvPr/>
          </p:nvSpPr>
          <p:spPr bwMode="auto">
            <a:xfrm rot="5400000">
              <a:off x="7582328" y="2063339"/>
              <a:ext cx="390418" cy="369870"/>
            </a:xfrm>
            <a:prstGeom prst="triangl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CD7F76DC-4474-BB41-9164-EDD504109CB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32328" y="2248274"/>
              <a:ext cx="647790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56C7EA83-81C6-DB4F-95B9-D7755BA601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62473" y="2023098"/>
              <a:ext cx="0" cy="450351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A2DADF06-4609-734A-824D-A0C3D4810003}"/>
                </a:ext>
              </a:extLst>
            </p:cNvPr>
            <p:cNvSpPr txBox="1"/>
            <p:nvPr/>
          </p:nvSpPr>
          <p:spPr>
            <a:xfrm>
              <a:off x="6793568" y="1668801"/>
              <a:ext cx="455368" cy="629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>
                  <a:solidFill>
                    <a:srgbClr val="0070C0"/>
                  </a:solidFill>
                </a:rPr>
                <a:t>+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FC5B677B-BA5E-E04E-94F5-5473E12FD376}"/>
                </a:ext>
              </a:extLst>
            </p:cNvPr>
            <p:cNvSpPr txBox="1"/>
            <p:nvPr/>
          </p:nvSpPr>
          <p:spPr>
            <a:xfrm>
              <a:off x="8275360" y="1618770"/>
              <a:ext cx="423794" cy="629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600" b="1" dirty="0">
                  <a:solidFill>
                    <a:srgbClr val="0070C0"/>
                  </a:solidFill>
                  <a:latin typeface="Symbol" pitchFamily="2" charset="2"/>
                </a:rPr>
                <a:t>-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B5276C98-5FDC-5945-9D20-E10439B042B1}"/>
                </a:ext>
              </a:extLst>
            </p:cNvPr>
            <p:cNvSpPr txBox="1"/>
            <p:nvPr/>
          </p:nvSpPr>
          <p:spPr>
            <a:xfrm>
              <a:off x="7429093" y="1441425"/>
              <a:ext cx="143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0070C0"/>
                  </a:solidFill>
                </a:rPr>
                <a:t>0.5 V</a:t>
              </a:r>
            </a:p>
          </p:txBody>
        </p: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8108F032-EF3C-3341-AF02-04A995C793A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24263" y="2263267"/>
              <a:ext cx="0" cy="62950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4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A98B782C-35EA-2146-BA68-1EE8CD314B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77887" y="2248274"/>
              <a:ext cx="0" cy="62950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4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0A1328AC-5E92-2641-8CDC-9F40E1D75AE6}"/>
                </a:ext>
              </a:extLst>
            </p:cNvPr>
            <p:cNvSpPr txBox="1"/>
            <p:nvPr/>
          </p:nvSpPr>
          <p:spPr>
            <a:xfrm>
              <a:off x="6503545" y="2868883"/>
              <a:ext cx="2640451" cy="440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rgbClr val="0070C0"/>
                  </a:solidFill>
                </a:rPr>
                <a:t>Kabel zum </a:t>
              </a:r>
              <a:r>
                <a:rPr lang="de-DE" sz="1800" dirty="0" err="1">
                  <a:solidFill>
                    <a:srgbClr val="0070C0"/>
                  </a:solidFill>
                </a:rPr>
                <a:t>Ladestab</a:t>
              </a:r>
              <a:endParaRPr lang="de-DE" sz="1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4" name="Grafik 43">
            <a:extLst>
              <a:ext uri="{FF2B5EF4-FFF2-40B4-BE49-F238E27FC236}">
                <a16:creationId xmlns:a16="http://schemas.microsoft.com/office/drawing/2014/main" id="{98C18DF2-217A-284E-B8A9-E46E5D88E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5" r="45674" b="17458"/>
          <a:stretch/>
        </p:blipFill>
        <p:spPr>
          <a:xfrm rot="5400000">
            <a:off x="2281260" y="4450290"/>
            <a:ext cx="3272320" cy="15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9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19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</a:t>
            </a:r>
            <a:r>
              <a:rPr lang="en-US" sz="3600" dirty="0" err="1"/>
              <a:t>Schutzmaßnahmen</a:t>
            </a:r>
            <a:endParaRPr lang="en-US" sz="36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 err="1"/>
              <a:t>Schlimmstenfalls</a:t>
            </a:r>
            <a:r>
              <a:rPr lang="en-GB" sz="2000" b="1" dirty="0"/>
              <a:t> (Quench imminent):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 err="1"/>
              <a:t>Schäden</a:t>
            </a:r>
            <a:r>
              <a:rPr lang="en-GB" sz="2000" dirty="0"/>
              <a:t> am </a:t>
            </a:r>
            <a:r>
              <a:rPr lang="en-GB" sz="2000" dirty="0" err="1"/>
              <a:t>Probenkopf</a:t>
            </a:r>
            <a:r>
              <a:rPr lang="en-GB" sz="2000" dirty="0"/>
              <a:t> </a:t>
            </a:r>
            <a:r>
              <a:rPr lang="en-GB" sz="2000" dirty="0" err="1"/>
              <a:t>durch</a:t>
            </a:r>
            <a:r>
              <a:rPr lang="en-GB" sz="2000" dirty="0"/>
              <a:t> </a:t>
            </a:r>
            <a:r>
              <a:rPr lang="en-GB" sz="2000" dirty="0" err="1"/>
              <a:t>Vereisen</a:t>
            </a:r>
            <a:r>
              <a:rPr lang="en-GB" sz="2000" dirty="0"/>
              <a:t> der </a:t>
            </a:r>
            <a:r>
              <a:rPr lang="en-GB" sz="2000" dirty="0" err="1"/>
              <a:t>Magnetbohrung</a:t>
            </a:r>
            <a:r>
              <a:rPr lang="en-GB" sz="2000" dirty="0"/>
              <a:t> </a:t>
            </a:r>
            <a:r>
              <a:rPr lang="en-GB" sz="2000" dirty="0" err="1"/>
              <a:t>möglich</a:t>
            </a:r>
            <a:r>
              <a:rPr lang="en-GB" sz="2000" dirty="0"/>
              <a:t>!</a:t>
            </a: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Oft </a:t>
            </a:r>
            <a:r>
              <a:rPr lang="en-GB" sz="2000" dirty="0" err="1"/>
              <a:t>friert</a:t>
            </a:r>
            <a:r>
              <a:rPr lang="en-GB" sz="2000" dirty="0"/>
              <a:t> </a:t>
            </a:r>
            <a:r>
              <a:rPr lang="en-GB" sz="2000" dirty="0" err="1"/>
              <a:t>Magnetbohrung</a:t>
            </a:r>
            <a:r>
              <a:rPr lang="en-GB" sz="2000" dirty="0"/>
              <a:t> </a:t>
            </a:r>
            <a:r>
              <a:rPr lang="en-GB" sz="2000" dirty="0" err="1"/>
              <a:t>ein</a:t>
            </a:r>
            <a:r>
              <a:rPr lang="en-GB" sz="2000" dirty="0"/>
              <a:t> </a:t>
            </a:r>
            <a:r>
              <a:rPr lang="en-GB" sz="2000" dirty="0" err="1"/>
              <a:t>nach</a:t>
            </a:r>
            <a:r>
              <a:rPr lang="en-GB" sz="2000" dirty="0"/>
              <a:t> Quench: </a:t>
            </a:r>
            <a:r>
              <a:rPr lang="en-GB" sz="2000" dirty="0" err="1"/>
              <a:t>Vakuumverlust</a:t>
            </a:r>
            <a:r>
              <a:rPr lang="en-GB" sz="2000" dirty="0"/>
              <a:t> </a:t>
            </a:r>
            <a:r>
              <a:rPr lang="en-GB" sz="2000" dirty="0" err="1"/>
              <a:t>durch</a:t>
            </a:r>
            <a:br>
              <a:rPr lang="en-GB" sz="2000" dirty="0"/>
            </a:br>
            <a:r>
              <a:rPr lang="en-GB" sz="2000" dirty="0" err="1"/>
              <a:t>Abdampfen</a:t>
            </a:r>
            <a:r>
              <a:rPr lang="en-GB" sz="2000" dirty="0"/>
              <a:t> von </a:t>
            </a:r>
            <a:r>
              <a:rPr lang="en-GB" sz="2000" dirty="0" err="1"/>
              <a:t>Luft-Eis</a:t>
            </a:r>
            <a:r>
              <a:rPr lang="en-GB" sz="2000" dirty="0"/>
              <a:t>, </a:t>
            </a:r>
            <a:r>
              <a:rPr lang="en-GB" sz="2000" dirty="0" err="1"/>
              <a:t>nachdem</a:t>
            </a:r>
            <a:r>
              <a:rPr lang="en-GB" sz="2000" dirty="0"/>
              <a:t> Helium </a:t>
            </a:r>
            <a:r>
              <a:rPr lang="en-GB" sz="2000" dirty="0" err="1"/>
              <a:t>verdampft</a:t>
            </a:r>
            <a:r>
              <a:rPr lang="en-GB" sz="2000" dirty="0"/>
              <a:t> </a:t>
            </a:r>
            <a:r>
              <a:rPr lang="en-GB" sz="2000" dirty="0" err="1"/>
              <a:t>ist</a:t>
            </a:r>
            <a:r>
              <a:rPr lang="en-GB" sz="2000" dirty="0"/>
              <a:t> (</a:t>
            </a:r>
            <a:r>
              <a:rPr lang="en-GB" sz="2000" dirty="0" err="1"/>
              <a:t>Stickstoff</a:t>
            </a:r>
            <a:r>
              <a:rPr lang="en-GB" sz="2000" dirty="0"/>
              <a:t> </a:t>
            </a:r>
            <a:r>
              <a:rPr lang="en-GB" sz="2000" dirty="0" err="1"/>
              <a:t>wird</a:t>
            </a:r>
            <a:br>
              <a:rPr lang="en-GB" sz="2000" dirty="0"/>
            </a:br>
            <a:r>
              <a:rPr lang="en-GB" sz="2000" dirty="0" err="1"/>
              <a:t>durch</a:t>
            </a:r>
            <a:r>
              <a:rPr lang="en-GB" sz="2000" dirty="0"/>
              <a:t> Quench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beeinflußt</a:t>
            </a:r>
            <a:r>
              <a:rPr lang="en-GB" sz="20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Probenkopf</a:t>
            </a:r>
            <a:r>
              <a:rPr lang="en-GB" sz="2000" dirty="0"/>
              <a:t> und </a:t>
            </a:r>
            <a:r>
              <a:rPr lang="en-GB" sz="2000" dirty="0" err="1"/>
              <a:t>Shimsystem</a:t>
            </a:r>
            <a:r>
              <a:rPr lang="en-GB" sz="2000" dirty="0"/>
              <a:t> </a:t>
            </a:r>
            <a:r>
              <a:rPr lang="en-GB" sz="2000" dirty="0" err="1"/>
              <a:t>aus</a:t>
            </a:r>
            <a:r>
              <a:rPr lang="en-GB" sz="2000" dirty="0"/>
              <a:t> </a:t>
            </a:r>
            <a:r>
              <a:rPr lang="en-GB" sz="2000" dirty="0" err="1"/>
              <a:t>dem</a:t>
            </a:r>
            <a:r>
              <a:rPr lang="en-GB" sz="2000" dirty="0"/>
              <a:t> Magnet </a:t>
            </a:r>
            <a:r>
              <a:rPr lang="en-GB" sz="2000" dirty="0" err="1"/>
              <a:t>entfernen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Upper Barrel (V)/Upper Part (B)/Spinner Housing (J)</a:t>
            </a:r>
            <a:br>
              <a:rPr lang="en-GB" sz="2000" dirty="0"/>
            </a:br>
            <a:r>
              <a:rPr lang="en-GB" sz="2000" dirty="0" err="1"/>
              <a:t>rausnehmen</a:t>
            </a:r>
            <a:r>
              <a:rPr lang="en-GB" sz="2000" dirty="0"/>
              <a:t> </a:t>
            </a:r>
            <a:r>
              <a:rPr lang="en-GB" sz="2000" dirty="0" err="1"/>
              <a:t>wenn</a:t>
            </a:r>
            <a:r>
              <a:rPr lang="en-GB" sz="2000" dirty="0"/>
              <a:t> </a:t>
            </a:r>
            <a:r>
              <a:rPr lang="en-GB" sz="2000" dirty="0" err="1"/>
              <a:t>möglich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Evtl</a:t>
            </a:r>
            <a:r>
              <a:rPr lang="en-GB" sz="2000" dirty="0"/>
              <a:t>. </a:t>
            </a:r>
            <a:r>
              <a:rPr lang="en-GB" sz="2000" dirty="0" err="1"/>
              <a:t>Stopfen</a:t>
            </a:r>
            <a:r>
              <a:rPr lang="en-GB" sz="2000" dirty="0"/>
              <a:t> in </a:t>
            </a:r>
            <a:r>
              <a:rPr lang="en-GB" sz="2000" dirty="0" err="1"/>
              <a:t>Bohrung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7185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10C28-7F6D-8E4E-8DA3-5712689B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Helium: Quelle &amp; Ziel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00A830-DED4-004C-9D79-94755FC88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/>
          <a:stretch/>
        </p:blipFill>
        <p:spPr>
          <a:xfrm>
            <a:off x="573935" y="1527245"/>
            <a:ext cx="6770240" cy="5082668"/>
          </a:xfrm>
          <a:prstGeom prst="rect">
            <a:avLst/>
          </a:prstGeom>
        </p:spPr>
      </p:pic>
      <p:sp>
        <p:nvSpPr>
          <p:cNvPr id="9" name="Bogen 8">
            <a:extLst>
              <a:ext uri="{FF2B5EF4-FFF2-40B4-BE49-F238E27FC236}">
                <a16:creationId xmlns:a16="http://schemas.microsoft.com/office/drawing/2014/main" id="{D9B22C7A-D2DB-6F4E-BF54-DC4BD7FEE2D4}"/>
              </a:ext>
            </a:extLst>
          </p:cNvPr>
          <p:cNvSpPr/>
          <p:nvPr/>
        </p:nvSpPr>
        <p:spPr bwMode="auto">
          <a:xfrm rot="5400000">
            <a:off x="6492596" y="1446990"/>
            <a:ext cx="1371602" cy="1376464"/>
          </a:xfrm>
          <a:prstGeom prst="arc">
            <a:avLst>
              <a:gd name="adj1" fmla="val 16200000"/>
              <a:gd name="adj2" fmla="val 0"/>
            </a:avLst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4866B84-4F40-3141-A74F-434527FD18DE}"/>
              </a:ext>
            </a:extLst>
          </p:cNvPr>
          <p:cNvSpPr txBox="1"/>
          <p:nvPr/>
        </p:nvSpPr>
        <p:spPr>
          <a:xfrm>
            <a:off x="7021066" y="987756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Universum…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CEA8352-1A77-CC4F-A304-6813C01F0804}"/>
              </a:ext>
            </a:extLst>
          </p:cNvPr>
          <p:cNvSpPr txBox="1"/>
          <p:nvPr/>
        </p:nvSpPr>
        <p:spPr>
          <a:xfrm>
            <a:off x="51481" y="5784716"/>
            <a:ext cx="322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(auch U235, Th232…)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C7C7A0-2BBF-5140-864D-BF59FEA5EA6D}"/>
              </a:ext>
            </a:extLst>
          </p:cNvPr>
          <p:cNvSpPr txBox="1"/>
          <p:nvPr/>
        </p:nvSpPr>
        <p:spPr>
          <a:xfrm>
            <a:off x="7286181" y="1673556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Erdgas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714C3EC2-370D-8A42-8380-DF4067AC79F3}"/>
              </a:ext>
            </a:extLst>
          </p:cNvPr>
          <p:cNvCxnSpPr>
            <a:cxnSpLocks/>
            <a:stCxn id="19" idx="0"/>
          </p:cNvCxnSpPr>
          <p:nvPr/>
        </p:nvCxnSpPr>
        <p:spPr bwMode="auto">
          <a:xfrm flipH="1" flipV="1">
            <a:off x="7866628" y="1371600"/>
            <a:ext cx="1" cy="3019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2436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20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</a:t>
            </a:r>
            <a:r>
              <a:rPr lang="en-US" sz="3600" dirty="0" err="1"/>
              <a:t>Verflüssiger</a:t>
            </a:r>
            <a:r>
              <a:rPr lang="en-US" sz="3600" dirty="0"/>
              <a:t>…?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/>
              <a:t>Helium </a:t>
            </a:r>
            <a:r>
              <a:rPr lang="en-GB" sz="2000" b="1" dirty="0" err="1"/>
              <a:t>Verflüssiger</a:t>
            </a:r>
            <a:r>
              <a:rPr lang="en-GB" sz="2000" b="1" dirty="0"/>
              <a:t>/</a:t>
            </a:r>
            <a:r>
              <a:rPr lang="en-GB" sz="2000" b="1" dirty="0" err="1"/>
              <a:t>Ballon</a:t>
            </a:r>
            <a:r>
              <a:rPr lang="en-GB" sz="2000" b="1" dirty="0"/>
              <a:t>/</a:t>
            </a:r>
            <a:r>
              <a:rPr lang="en-GB" sz="2000" b="1" dirty="0" err="1"/>
              <a:t>Kompressor</a:t>
            </a:r>
            <a:r>
              <a:rPr lang="en-GB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Vorstellung</a:t>
            </a:r>
            <a:r>
              <a:rPr lang="en-GB" sz="2000" dirty="0"/>
              <a:t>: </a:t>
            </a:r>
            <a:r>
              <a:rPr lang="en-GB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https://www.mcgill.ca/mc2/helium-recovery-system</a:t>
            </a:r>
            <a:endParaRPr lang="en-GB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Cryomech</a:t>
            </a:r>
            <a:r>
              <a:rPr lang="en-GB" sz="2000" dirty="0"/>
              <a:t> (US, </a:t>
            </a:r>
            <a:r>
              <a:rPr lang="de-DE" sz="2000" dirty="0"/>
              <a:t>10-60 l/</a:t>
            </a:r>
            <a:r>
              <a:rPr lang="de-DE" sz="2000" dirty="0" err="1"/>
              <a:t>day</a:t>
            </a:r>
            <a:r>
              <a:rPr lang="en-GB" sz="2000" dirty="0"/>
              <a:t>): </a:t>
            </a:r>
            <a:r>
              <a:rPr lang="de-DE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https://www.cryomech.com/helium-reliquefiers/</a:t>
            </a: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Quantum Design (DE, 20 l/day): </a:t>
            </a:r>
            <a:r>
              <a:rPr lang="de-DE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https://qd-europe.com/at/en/products/cryogenics/helium-recovery-and-liquefaction/</a:t>
            </a:r>
            <a:endParaRPr lang="en-GB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Vorbuchner</a:t>
            </a:r>
            <a:r>
              <a:rPr lang="en-GB" sz="2000" dirty="0"/>
              <a:t> (DE): </a:t>
            </a:r>
            <a:r>
              <a:rPr lang="de-DE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https://vorbuchner.com</a:t>
            </a:r>
            <a:endParaRPr lang="en-GB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Kompressoren</a:t>
            </a:r>
            <a:r>
              <a:rPr lang="en-GB" sz="2000" dirty="0"/>
              <a:t> </a:t>
            </a:r>
            <a:r>
              <a:rPr lang="en-GB" sz="2000" dirty="0" err="1"/>
              <a:t>Wörner</a:t>
            </a:r>
            <a:r>
              <a:rPr lang="en-GB" sz="2000" dirty="0"/>
              <a:t> (DE): </a:t>
            </a:r>
            <a:br>
              <a:rPr lang="en-GB" sz="2000" dirty="0"/>
            </a:br>
            <a:r>
              <a:rPr lang="de-DE" sz="1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https://www.bauer-kompressoren.de</a:t>
            </a:r>
            <a:endParaRPr lang="en-GB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Ballonbau</a:t>
            </a:r>
            <a:r>
              <a:rPr lang="en-GB" sz="2000" dirty="0"/>
              <a:t> </a:t>
            </a:r>
            <a:r>
              <a:rPr lang="en-GB" sz="2000" dirty="0" err="1"/>
              <a:t>Wörner</a:t>
            </a:r>
            <a:r>
              <a:rPr lang="en-GB" sz="2000" dirty="0"/>
              <a:t> (DE): </a:t>
            </a:r>
            <a:br>
              <a:rPr lang="en-GB" sz="2000" dirty="0"/>
            </a:br>
            <a:r>
              <a:rPr lang="de-DE" sz="20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https://www.ballonbau.de</a:t>
            </a:r>
            <a:endParaRPr lang="en-GB" sz="20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Air Liquide (FR, 360-8000 l/d)</a:t>
            </a:r>
            <a:br>
              <a:rPr lang="en-GB" sz="2000" dirty="0"/>
            </a:br>
            <a:r>
              <a:rPr lang="en-GB" sz="2000" dirty="0"/>
              <a:t>Linde (DE, 190-1500 l/d)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1F95F8-9EC7-3943-A347-BB538BA72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22" y="4035669"/>
            <a:ext cx="5017478" cy="28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486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21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</a:t>
            </a:r>
            <a:r>
              <a:rPr lang="en-US" sz="3600" dirty="0" err="1"/>
              <a:t>Verflüssiger</a:t>
            </a:r>
            <a:endParaRPr lang="en-US" sz="36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615052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/>
              <a:t>Helium </a:t>
            </a:r>
            <a:r>
              <a:rPr lang="en-GB" sz="2000" b="1" dirty="0" err="1"/>
              <a:t>Verflüssiger</a:t>
            </a:r>
            <a:r>
              <a:rPr lang="en-GB" sz="2000" b="1" dirty="0"/>
              <a:t>/</a:t>
            </a:r>
            <a:r>
              <a:rPr lang="en-GB" sz="2000" b="1" dirty="0" err="1"/>
              <a:t>Ballon</a:t>
            </a:r>
            <a:r>
              <a:rPr lang="en-GB" sz="2000" b="1" dirty="0"/>
              <a:t>/</a:t>
            </a:r>
            <a:r>
              <a:rPr lang="en-GB" sz="2000" b="1" dirty="0" err="1"/>
              <a:t>Kompressor</a:t>
            </a:r>
            <a:r>
              <a:rPr lang="en-GB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Bruker Site Planning Guide: “When a Helium Gas Recovery System (HGRS) is used it is possible that enough pressure builds, setting off the quench valves. To prevent this from happening an </a:t>
            </a:r>
            <a:r>
              <a:rPr lang="en-GB" sz="2000" b="1" dirty="0"/>
              <a:t>overpressure valve </a:t>
            </a:r>
            <a:r>
              <a:rPr lang="en-GB" sz="2000" dirty="0"/>
              <a:t>should be used near the magnet. The backpressure must not exceed 80 mbar.”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FF8E14-5FE5-4F47-95F7-CA77DEA54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18365"/>
          <a:stretch/>
        </p:blipFill>
        <p:spPr>
          <a:xfrm rot="5400000">
            <a:off x="2388247" y="3934946"/>
            <a:ext cx="3430609" cy="2415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91D1585-0BC8-F848-A50E-9118E812395C}"/>
              </a:ext>
            </a:extLst>
          </p:cNvPr>
          <p:cNvSpPr/>
          <p:nvPr/>
        </p:nvSpPr>
        <p:spPr bwMode="auto">
          <a:xfrm>
            <a:off x="2895801" y="4250987"/>
            <a:ext cx="1063356" cy="7587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852DEFE-0B9B-624B-B4AB-317651DC4F25}"/>
              </a:ext>
            </a:extLst>
          </p:cNvPr>
          <p:cNvCxnSpPr/>
          <p:nvPr/>
        </p:nvCxnSpPr>
        <p:spPr bwMode="auto">
          <a:xfrm>
            <a:off x="4474723" y="4562272"/>
            <a:ext cx="642026" cy="20428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81751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Was </a:t>
            </a:r>
            <a:r>
              <a:rPr lang="en-US" sz="3600" dirty="0" err="1"/>
              <a:t>macht</a:t>
            </a:r>
            <a:r>
              <a:rPr lang="en-US" sz="3600" dirty="0"/>
              <a:t> Spin-Doc </a:t>
            </a:r>
            <a:r>
              <a:rPr lang="en-US" sz="3600" dirty="0" err="1"/>
              <a:t>noch</a:t>
            </a:r>
            <a:r>
              <a:rPr lang="en-US" sz="3600" dirty="0"/>
              <a:t> so...?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406400" y="992828"/>
            <a:ext cx="8623300" cy="50727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Interessiert</a:t>
            </a:r>
            <a:r>
              <a:rPr lang="en-GB" sz="2000" dirty="0"/>
              <a:t> an </a:t>
            </a:r>
            <a:r>
              <a:rPr lang="en-GB" sz="2000" dirty="0" err="1"/>
              <a:t>gebrauchter</a:t>
            </a:r>
            <a:r>
              <a:rPr lang="en-GB" sz="2000" dirty="0"/>
              <a:t>/refurbished NMR-Hardware (</a:t>
            </a:r>
            <a:r>
              <a:rPr lang="en-GB" sz="2000" dirty="0" err="1"/>
              <a:t>Komplett</a:t>
            </a:r>
            <a:r>
              <a:rPr lang="en-GB" sz="2000" dirty="0"/>
              <a:t>- </a:t>
            </a:r>
            <a:r>
              <a:rPr lang="en-GB" sz="2000" dirty="0" err="1"/>
              <a:t>Systeme</a:t>
            </a:r>
            <a:r>
              <a:rPr lang="en-GB" sz="2000" dirty="0"/>
              <a:t>, </a:t>
            </a:r>
            <a:r>
              <a:rPr lang="en-GB" sz="2000" dirty="0" err="1"/>
              <a:t>Ersatzteile</a:t>
            </a:r>
            <a:r>
              <a:rPr lang="en-GB" sz="2000" dirty="0"/>
              <a:t>...)?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Haben</a:t>
            </a:r>
            <a:r>
              <a:rPr lang="en-GB" sz="2000" dirty="0"/>
              <a:t> Sie </a:t>
            </a:r>
            <a:r>
              <a:rPr lang="en-GB" sz="2000" dirty="0" err="1"/>
              <a:t>ein</a:t>
            </a:r>
            <a:r>
              <a:rPr lang="en-GB" sz="2000" dirty="0"/>
              <a:t> NMR-System </a:t>
            </a:r>
            <a:r>
              <a:rPr lang="en-GB" sz="2000" dirty="0" err="1"/>
              <a:t>oder</a:t>
            </a:r>
            <a:r>
              <a:rPr lang="en-GB" sz="2000" dirty="0"/>
              <a:t> </a:t>
            </a:r>
            <a:r>
              <a:rPr lang="en-GB" sz="2000" dirty="0" err="1"/>
              <a:t>Teile</a:t>
            </a:r>
            <a:r>
              <a:rPr lang="en-GB" sz="2000" dirty="0"/>
              <a:t>, die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mehr</a:t>
            </a:r>
            <a:r>
              <a:rPr lang="en-GB" sz="2000" dirty="0"/>
              <a:t> </a:t>
            </a:r>
            <a:r>
              <a:rPr lang="en-GB" sz="2000" dirty="0" err="1"/>
              <a:t>benötigt</a:t>
            </a:r>
            <a:r>
              <a:rPr lang="en-GB" sz="2000" dirty="0"/>
              <a:t> </a:t>
            </a:r>
            <a:r>
              <a:rPr lang="en-GB" sz="2000" dirty="0" err="1"/>
              <a:t>werden</a:t>
            </a:r>
            <a:r>
              <a:rPr lang="en-GB" sz="2000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Reparaturen</a:t>
            </a:r>
            <a:r>
              <a:rPr lang="en-GB" sz="2000" dirty="0"/>
              <a:t> (</a:t>
            </a:r>
            <a:r>
              <a:rPr lang="en-GB" sz="2000" dirty="0" err="1"/>
              <a:t>Verstärker</a:t>
            </a:r>
            <a:r>
              <a:rPr lang="en-GB" sz="2000" dirty="0"/>
              <a:t>, </a:t>
            </a:r>
            <a:r>
              <a:rPr lang="en-GB" sz="2000" dirty="0" err="1"/>
              <a:t>Probenköpfe</a:t>
            </a:r>
            <a:r>
              <a:rPr lang="en-GB" sz="2000" dirty="0"/>
              <a:t>, </a:t>
            </a:r>
            <a:r>
              <a:rPr lang="en-GB" sz="2000" dirty="0" err="1"/>
              <a:t>Konsole</a:t>
            </a:r>
            <a:r>
              <a:rPr lang="en-GB" sz="2000" dirty="0"/>
              <a:t>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Soll das NMR </a:t>
            </a:r>
            <a:r>
              <a:rPr lang="en-GB" sz="2000" dirty="0" err="1"/>
              <a:t>umgezogen</a:t>
            </a:r>
            <a:r>
              <a:rPr lang="en-GB" sz="2000" dirty="0"/>
              <a:t> </a:t>
            </a:r>
            <a:r>
              <a:rPr lang="en-GB" sz="2000" dirty="0" err="1"/>
              <a:t>werden</a:t>
            </a:r>
            <a:r>
              <a:rPr lang="en-GB" sz="2000" dirty="0"/>
              <a:t> </a:t>
            </a:r>
            <a:r>
              <a:rPr lang="en-GB" sz="2000" dirty="0" err="1"/>
              <a:t>oder</a:t>
            </a:r>
            <a:r>
              <a:rPr lang="en-GB" sz="2000" dirty="0"/>
              <a:t> </a:t>
            </a:r>
            <a:r>
              <a:rPr lang="en-GB" sz="2000" dirty="0" err="1"/>
              <a:t>ist</a:t>
            </a:r>
            <a:r>
              <a:rPr lang="en-GB" sz="2000" dirty="0"/>
              <a:t> der Magnet </a:t>
            </a:r>
            <a:r>
              <a:rPr lang="en-GB" sz="2000" dirty="0" err="1"/>
              <a:t>gequencht</a:t>
            </a:r>
            <a:r>
              <a:rPr lang="en-GB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Training in </a:t>
            </a:r>
            <a:r>
              <a:rPr lang="en-GB" sz="2000" dirty="0" err="1"/>
              <a:t>MNova</a:t>
            </a:r>
            <a:r>
              <a:rPr lang="en-GB" sz="2000" dirty="0"/>
              <a:t> </a:t>
            </a:r>
            <a:r>
              <a:rPr lang="en-GB" sz="2000" dirty="0" err="1"/>
              <a:t>oder</a:t>
            </a:r>
            <a:r>
              <a:rPr lang="en-GB" sz="2000" dirty="0"/>
              <a:t> VnmrJ?  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</a:rPr>
              <a:t>www.spin-doc.net</a:t>
            </a:r>
            <a:endParaRPr lang="en-GB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Bild 1" descr="2015-11-13 14.50.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4330" y="4097691"/>
            <a:ext cx="3154639" cy="2365979"/>
          </a:xfrm>
          <a:prstGeom prst="rect">
            <a:avLst/>
          </a:prstGeom>
        </p:spPr>
      </p:pic>
      <p:pic>
        <p:nvPicPr>
          <p:cNvPr id="3" name="Bild 2" descr="2016-02-17 15.57.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2858" y="4087494"/>
            <a:ext cx="3166294" cy="2374720"/>
          </a:xfrm>
          <a:prstGeom prst="rect">
            <a:avLst/>
          </a:prstGeom>
        </p:spPr>
      </p:pic>
      <p:pic>
        <p:nvPicPr>
          <p:cNvPr id="4" name="Bild 3" descr="2016-12-20 16.45.2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9474" y="4099284"/>
            <a:ext cx="3152817" cy="2364613"/>
          </a:xfrm>
          <a:prstGeom prst="rect">
            <a:avLst/>
          </a:prstGeom>
        </p:spPr>
      </p:pic>
      <p:pic>
        <p:nvPicPr>
          <p:cNvPr id="5" name="Bild 4" descr="IMG_632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-6949"/>
          <a:stretch/>
        </p:blipFill>
        <p:spPr>
          <a:xfrm>
            <a:off x="7073804" y="3699024"/>
            <a:ext cx="2070191" cy="1552643"/>
          </a:xfrm>
          <a:prstGeom prst="rect">
            <a:avLst/>
          </a:prstGeom>
        </p:spPr>
      </p:pic>
      <p:pic>
        <p:nvPicPr>
          <p:cNvPr id="6" name="Bild 5" descr="image4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6065"/>
          <a:stretch/>
        </p:blipFill>
        <p:spPr>
          <a:xfrm>
            <a:off x="7073398" y="4821423"/>
            <a:ext cx="2070601" cy="20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0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21BE7F-E3E8-CA49-9160-95CDC430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Heliumverbrauch</a:t>
            </a:r>
            <a:endParaRPr lang="de-DE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63A2765-3870-7D43-960B-7159C75484DF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509000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dirty="0" err="1"/>
              <a:t>Globale</a:t>
            </a:r>
            <a:r>
              <a:rPr lang="en-GB" sz="2000" dirty="0"/>
              <a:t> </a:t>
            </a:r>
            <a:r>
              <a:rPr lang="en-GB" sz="2000" dirty="0" err="1"/>
              <a:t>Flüssighelium-Nachfrage</a:t>
            </a:r>
            <a:r>
              <a:rPr lang="en-GB" sz="2000" dirty="0"/>
              <a:t>:</a:t>
            </a:r>
          </a:p>
          <a:p>
            <a:pPr marL="0" indent="0"/>
            <a:r>
              <a:rPr lang="en-GB" sz="2000" dirty="0"/>
              <a:t>	~ 6 BCF (billion cubic feet) = 160 Mm</a:t>
            </a:r>
            <a:r>
              <a:rPr lang="en-GB" sz="2000" baseline="30000" dirty="0"/>
              <a:t>3</a:t>
            </a:r>
            <a:r>
              <a:rPr lang="en-GB" sz="2000" dirty="0"/>
              <a:t> / </a:t>
            </a:r>
            <a:r>
              <a:rPr lang="en-GB" sz="2000" dirty="0" err="1"/>
              <a:t>Jahr</a:t>
            </a:r>
            <a:endParaRPr lang="en-GB" sz="2000" dirty="0"/>
          </a:p>
          <a:p>
            <a:pPr marL="0" indent="0"/>
            <a:r>
              <a:rPr lang="en-GB" sz="2000" dirty="0"/>
              <a:t>Wert: 2.7 </a:t>
            </a:r>
            <a:r>
              <a:rPr lang="en-GB" sz="2000" dirty="0" err="1"/>
              <a:t>Milliarden</a:t>
            </a:r>
            <a:r>
              <a:rPr lang="en-GB" sz="2000" dirty="0"/>
              <a:t> USD</a:t>
            </a:r>
          </a:p>
          <a:p>
            <a:pPr marL="0" indent="0"/>
            <a:r>
              <a:rPr lang="en-GB" sz="2000" dirty="0" err="1"/>
              <a:t>Sektoren</a:t>
            </a:r>
            <a:r>
              <a:rPr lang="en-GB" sz="2000" dirty="0"/>
              <a:t>: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A57980-45BE-7648-BE62-0C78016BC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36" y="2664455"/>
            <a:ext cx="6004448" cy="414957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EAA86B1-B955-4C44-B62C-FAAAAB5D5E30}"/>
              </a:ext>
            </a:extLst>
          </p:cNvPr>
          <p:cNvSpPr txBox="1"/>
          <p:nvPr/>
        </p:nvSpPr>
        <p:spPr>
          <a:xfrm>
            <a:off x="7010537" y="2279722"/>
            <a:ext cx="1536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B050"/>
                </a:solidFill>
              </a:rPr>
              <a:t>NASA/</a:t>
            </a:r>
            <a:r>
              <a:rPr lang="de-DE" sz="1600" dirty="0" err="1">
                <a:solidFill>
                  <a:srgbClr val="00B050"/>
                </a:solidFill>
              </a:rPr>
              <a:t>SpaceX</a:t>
            </a:r>
            <a:endParaRPr lang="de-DE" sz="1600" dirty="0">
              <a:solidFill>
                <a:srgbClr val="00B050"/>
              </a:solidFill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5E36156-78CF-9441-9313-858A2A6FB0B3}"/>
              </a:ext>
            </a:extLst>
          </p:cNvPr>
          <p:cNvCxnSpPr>
            <a:cxnSpLocks/>
          </p:cNvCxnSpPr>
          <p:nvPr/>
        </p:nvCxnSpPr>
        <p:spPr bwMode="auto">
          <a:xfrm flipH="1">
            <a:off x="6663449" y="2554007"/>
            <a:ext cx="408562" cy="3740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1584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4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He-</a:t>
            </a:r>
            <a:r>
              <a:rPr lang="en-US" sz="3600" dirty="0" err="1"/>
              <a:t>Weltproduktion</a:t>
            </a:r>
            <a:r>
              <a:rPr lang="en-US" sz="3600" dirty="0"/>
              <a:t> 2020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D34516-499D-B441-B45A-B05CC6CF7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75" y="899808"/>
            <a:ext cx="7158798" cy="54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5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5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He-</a:t>
            </a:r>
            <a:r>
              <a:rPr lang="en-US" sz="3600" dirty="0" err="1"/>
              <a:t>Weltproduktion</a:t>
            </a:r>
            <a:r>
              <a:rPr lang="en-US" sz="3600" dirty="0"/>
              <a:t>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9E51B4-7786-8E4A-89C9-6E9FF1E27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36377"/>
            <a:ext cx="7470842" cy="56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6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4.0 (</a:t>
            </a:r>
            <a:r>
              <a:rPr lang="en-US" sz="3600" dirty="0" err="1"/>
              <a:t>seit</a:t>
            </a:r>
            <a:r>
              <a:rPr lang="en-US" sz="3600" dirty="0"/>
              <a:t> Q1/2022)…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5C61D1-E83C-5046-9B65-AAB20409B4F8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166100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 err="1"/>
              <a:t>Hauptfaktoren</a:t>
            </a:r>
            <a:r>
              <a:rPr lang="en-GB" sz="2000" b="1" dirty="0"/>
              <a:t> </a:t>
            </a:r>
            <a:r>
              <a:rPr lang="en-GB" sz="2000" b="1" dirty="0" err="1"/>
              <a:t>für</a:t>
            </a:r>
            <a:r>
              <a:rPr lang="en-GB" sz="2000" b="1" dirty="0"/>
              <a:t> die </a:t>
            </a:r>
            <a:r>
              <a:rPr lang="en-GB" sz="2000" b="1" dirty="0" err="1"/>
              <a:t>Heliumkrise</a:t>
            </a:r>
            <a:r>
              <a:rPr lang="en-GB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Q1/Q2 2022: US Bureau of Land Management (BLM) enrichment unit shutdown (~ 10% </a:t>
            </a:r>
            <a:r>
              <a:rPr lang="en-GB" sz="2000" dirty="0" err="1"/>
              <a:t>Weltjahresproduktion</a:t>
            </a:r>
            <a:r>
              <a:rPr lang="en-GB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Wartungsarbeiten</a:t>
            </a:r>
            <a:r>
              <a:rPr lang="en-GB" sz="2000" dirty="0"/>
              <a:t> </a:t>
            </a:r>
            <a:r>
              <a:rPr lang="en-GB" sz="2000" dirty="0" err="1"/>
              <a:t>bei</a:t>
            </a:r>
            <a:r>
              <a:rPr lang="en-GB" sz="2000" dirty="0"/>
              <a:t> 2/3 der Anlagen in </a:t>
            </a:r>
            <a:r>
              <a:rPr lang="en-GB" sz="2000" dirty="0" err="1"/>
              <a:t>Katar</a:t>
            </a:r>
            <a:r>
              <a:rPr lang="en-GB" sz="2000" dirty="0"/>
              <a:t> in Feb/Mar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Algerien</a:t>
            </a:r>
            <a:r>
              <a:rPr lang="en-GB" sz="2000" dirty="0"/>
              <a:t>: </a:t>
            </a:r>
            <a:r>
              <a:rPr lang="en-GB" sz="2000" dirty="0" err="1"/>
              <a:t>geringere</a:t>
            </a:r>
            <a:r>
              <a:rPr lang="en-GB" sz="2000" dirty="0"/>
              <a:t> </a:t>
            </a:r>
            <a:r>
              <a:rPr lang="en-GB" sz="2000" dirty="0" err="1"/>
              <a:t>Produktion</a:t>
            </a:r>
            <a:r>
              <a:rPr lang="en-GB" sz="2000" dirty="0"/>
              <a:t>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Amur/</a:t>
            </a:r>
            <a:r>
              <a:rPr lang="en-GB" sz="2000" dirty="0" err="1"/>
              <a:t>Russland</a:t>
            </a:r>
            <a:r>
              <a:rPr lang="en-GB" sz="2000" dirty="0"/>
              <a:t>: </a:t>
            </a:r>
          </a:p>
          <a:p>
            <a:pPr marL="631825" lvl="3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Eigentlich</a:t>
            </a:r>
            <a:r>
              <a:rPr lang="en-GB" sz="2000" dirty="0"/>
              <a:t> </a:t>
            </a:r>
            <a:r>
              <a:rPr lang="en-GB" sz="2000" dirty="0" err="1"/>
              <a:t>geplant</a:t>
            </a:r>
            <a:r>
              <a:rPr lang="en-GB" sz="2000" dirty="0"/>
              <a:t>: </a:t>
            </a:r>
            <a:r>
              <a:rPr lang="en-GB" sz="2000" dirty="0" err="1"/>
              <a:t>Drei</a:t>
            </a:r>
            <a:r>
              <a:rPr lang="en-GB" sz="2000" dirty="0"/>
              <a:t> </a:t>
            </a:r>
            <a:r>
              <a:rPr lang="en-GB" sz="2000" dirty="0" err="1"/>
              <a:t>Großanlagen</a:t>
            </a:r>
            <a:r>
              <a:rPr lang="en-GB" sz="2000" dirty="0"/>
              <a:t> (2021/22/25), </a:t>
            </a:r>
            <a:r>
              <a:rPr lang="en-GB" sz="2000" dirty="0" err="1"/>
              <a:t>volle</a:t>
            </a:r>
            <a:r>
              <a:rPr lang="en-GB" sz="2000" dirty="0"/>
              <a:t> </a:t>
            </a:r>
            <a:r>
              <a:rPr lang="en-GB" sz="2000" dirty="0" err="1"/>
              <a:t>Kapazität</a:t>
            </a:r>
            <a:r>
              <a:rPr lang="en-GB" sz="2000" dirty="0"/>
              <a:t> von ca. 1/3 der </a:t>
            </a:r>
            <a:r>
              <a:rPr lang="en-GB" sz="2000" dirty="0" err="1"/>
              <a:t>Weltjahresproduktion</a:t>
            </a:r>
            <a:r>
              <a:rPr lang="en-GB" sz="2000" dirty="0"/>
              <a:t> bis 2025</a:t>
            </a:r>
          </a:p>
          <a:p>
            <a:pPr marL="631825" lvl="3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Unfälle</a:t>
            </a:r>
            <a:r>
              <a:rPr lang="en-GB" sz="2000" dirty="0"/>
              <a:t> 10/2021 und 01/2022, </a:t>
            </a:r>
            <a:r>
              <a:rPr lang="en-GB" sz="2000" dirty="0" err="1"/>
              <a:t>seitdem</a:t>
            </a:r>
            <a:r>
              <a:rPr lang="en-GB" sz="2000" dirty="0"/>
              <a:t> in </a:t>
            </a:r>
            <a:r>
              <a:rPr lang="en-GB" sz="2000" dirty="0" err="1"/>
              <a:t>Reparatur</a:t>
            </a:r>
            <a:r>
              <a:rPr lang="en-GB" sz="2000" dirty="0"/>
              <a:t>, min. bis Q3/2023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Seit</a:t>
            </a:r>
            <a:r>
              <a:rPr lang="en-GB" sz="2000" dirty="0"/>
              <a:t> Feb 2022: </a:t>
            </a:r>
            <a:r>
              <a:rPr lang="en-GB" sz="2000" dirty="0" err="1"/>
              <a:t>Invasionskrieg</a:t>
            </a:r>
            <a:r>
              <a:rPr lang="en-GB" sz="2000" dirty="0"/>
              <a:t> </a:t>
            </a:r>
            <a:r>
              <a:rPr lang="en-GB" sz="2000" dirty="0" err="1"/>
              <a:t>durch</a:t>
            </a:r>
            <a:r>
              <a:rPr lang="en-GB" sz="2000" dirty="0"/>
              <a:t> </a:t>
            </a:r>
            <a:r>
              <a:rPr lang="en-GB" sz="2000" dirty="0" err="1"/>
              <a:t>Russland</a:t>
            </a:r>
            <a:r>
              <a:rPr lang="en-GB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0070C0"/>
                </a:solidFill>
              </a:rPr>
              <a:t>Die </a:t>
            </a:r>
            <a:r>
              <a:rPr lang="en-GB" sz="2000" i="1" dirty="0" err="1">
                <a:solidFill>
                  <a:srgbClr val="0070C0"/>
                </a:solidFill>
              </a:rPr>
              <a:t>Heliumkrise</a:t>
            </a:r>
            <a:r>
              <a:rPr lang="en-GB" sz="2000" i="1" dirty="0">
                <a:solidFill>
                  <a:srgbClr val="0070C0"/>
                </a:solidFill>
              </a:rPr>
              <a:t> </a:t>
            </a:r>
            <a:r>
              <a:rPr lang="en-GB" sz="2000" i="1" dirty="0" err="1">
                <a:solidFill>
                  <a:srgbClr val="0070C0"/>
                </a:solidFill>
              </a:rPr>
              <a:t>besteht</a:t>
            </a:r>
            <a:r>
              <a:rPr lang="en-GB" sz="2000" i="1" dirty="0">
                <a:solidFill>
                  <a:srgbClr val="0070C0"/>
                </a:solidFill>
              </a:rPr>
              <a:t> also </a:t>
            </a:r>
            <a:r>
              <a:rPr lang="en-GB" sz="2000" i="1" dirty="0" err="1">
                <a:solidFill>
                  <a:srgbClr val="0070C0"/>
                </a:solidFill>
              </a:rPr>
              <a:t>schon</a:t>
            </a:r>
            <a:r>
              <a:rPr lang="en-GB" sz="2000" i="1" dirty="0">
                <a:solidFill>
                  <a:srgbClr val="0070C0"/>
                </a:solidFill>
              </a:rPr>
              <a:t> </a:t>
            </a:r>
            <a:r>
              <a:rPr lang="en-GB" sz="2000" i="1" dirty="0" err="1">
                <a:solidFill>
                  <a:srgbClr val="0070C0"/>
                </a:solidFill>
              </a:rPr>
              <a:t>länger</a:t>
            </a:r>
            <a:r>
              <a:rPr lang="en-GB" sz="2000" i="1" dirty="0">
                <a:solidFill>
                  <a:srgbClr val="0070C0"/>
                </a:solidFill>
              </a:rPr>
              <a:t> und </a:t>
            </a:r>
            <a:r>
              <a:rPr lang="en-GB" sz="2000" i="1" dirty="0" err="1">
                <a:solidFill>
                  <a:srgbClr val="0070C0"/>
                </a:solidFill>
              </a:rPr>
              <a:t>ist</a:t>
            </a:r>
            <a:r>
              <a:rPr lang="en-GB" sz="2000" i="1" dirty="0">
                <a:solidFill>
                  <a:srgbClr val="0070C0"/>
                </a:solidFill>
              </a:rPr>
              <a:t> </a:t>
            </a:r>
            <a:r>
              <a:rPr lang="en-GB" sz="2000" i="1" dirty="0" err="1">
                <a:solidFill>
                  <a:srgbClr val="0070C0"/>
                </a:solidFill>
              </a:rPr>
              <a:t>nicht</a:t>
            </a:r>
            <a:r>
              <a:rPr lang="en-GB" sz="2000" i="1" dirty="0">
                <a:solidFill>
                  <a:srgbClr val="0070C0"/>
                </a:solidFill>
              </a:rPr>
              <a:t> </a:t>
            </a:r>
            <a:r>
              <a:rPr lang="en-GB" sz="2000" i="1" dirty="0" err="1">
                <a:solidFill>
                  <a:srgbClr val="0070C0"/>
                </a:solidFill>
              </a:rPr>
              <a:t>primär</a:t>
            </a:r>
            <a:r>
              <a:rPr lang="en-GB" sz="2000" i="1" dirty="0">
                <a:solidFill>
                  <a:srgbClr val="0070C0"/>
                </a:solidFill>
              </a:rPr>
              <a:t> </a:t>
            </a:r>
            <a:r>
              <a:rPr lang="en-GB" sz="2000" i="1" dirty="0" err="1">
                <a:solidFill>
                  <a:srgbClr val="0070C0"/>
                </a:solidFill>
              </a:rPr>
              <a:t>durch</a:t>
            </a:r>
            <a:r>
              <a:rPr lang="en-GB" sz="2000" i="1" dirty="0">
                <a:solidFill>
                  <a:srgbClr val="0070C0"/>
                </a:solidFill>
              </a:rPr>
              <a:t> den Krieg </a:t>
            </a:r>
            <a:r>
              <a:rPr lang="en-GB" sz="2000" i="1" dirty="0" err="1">
                <a:solidFill>
                  <a:srgbClr val="0070C0"/>
                </a:solidFill>
              </a:rPr>
              <a:t>verursacht</a:t>
            </a:r>
            <a:r>
              <a:rPr lang="en-GB" sz="2000" i="1" dirty="0">
                <a:solidFill>
                  <a:srgbClr val="0070C0"/>
                </a:solidFill>
              </a:rPr>
              <a:t> - </a:t>
            </a:r>
            <a:r>
              <a:rPr lang="en-GB" sz="2000" i="1" dirty="0" err="1">
                <a:solidFill>
                  <a:srgbClr val="0070C0"/>
                </a:solidFill>
              </a:rPr>
              <a:t>aber</a:t>
            </a:r>
            <a:r>
              <a:rPr lang="en-GB" sz="2000" i="1" dirty="0">
                <a:solidFill>
                  <a:srgbClr val="0070C0"/>
                </a:solidFill>
              </a:rPr>
              <a:t> </a:t>
            </a:r>
            <a:r>
              <a:rPr lang="en-GB" sz="2000" i="1" dirty="0" err="1">
                <a:solidFill>
                  <a:srgbClr val="0070C0"/>
                </a:solidFill>
              </a:rPr>
              <a:t>verschlimmert</a:t>
            </a:r>
            <a:r>
              <a:rPr lang="en-GB" sz="2000" i="1" dirty="0">
                <a:solidFill>
                  <a:srgbClr val="0070C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965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7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4.0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5C61D1-E83C-5046-9B65-AAB20409B4F8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166100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 err="1"/>
              <a:t>Folgen</a:t>
            </a:r>
            <a:r>
              <a:rPr lang="en-GB" sz="2000" b="1" dirty="0"/>
              <a:t> der </a:t>
            </a:r>
            <a:r>
              <a:rPr lang="en-GB" sz="2000" b="1" dirty="0" err="1"/>
              <a:t>Heliumkrise</a:t>
            </a:r>
            <a:r>
              <a:rPr lang="en-GB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Viele</a:t>
            </a:r>
            <a:r>
              <a:rPr lang="en-GB" sz="2000" dirty="0"/>
              <a:t> </a:t>
            </a:r>
            <a:r>
              <a:rPr lang="en-GB" sz="2000" dirty="0" err="1"/>
              <a:t>Heliumlieferanten</a:t>
            </a:r>
            <a:r>
              <a:rPr lang="en-GB" sz="2000" dirty="0"/>
              <a:t> </a:t>
            </a:r>
            <a:r>
              <a:rPr lang="en-GB" sz="2000" dirty="0" err="1"/>
              <a:t>arbeiten</a:t>
            </a:r>
            <a:r>
              <a:rPr lang="en-GB" sz="2000" dirty="0"/>
              <a:t> </a:t>
            </a:r>
            <a:r>
              <a:rPr lang="en-GB" sz="2000" dirty="0" err="1"/>
              <a:t>unter</a:t>
            </a:r>
            <a:r>
              <a:rPr lang="en-GB" sz="2000" dirty="0"/>
              <a:t> “force majeure” (Air Liquide, Linde, Matheson, Messer)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Feste </a:t>
            </a:r>
            <a:r>
              <a:rPr lang="en-GB" sz="2000" dirty="0" err="1"/>
              <a:t>Zuteilung</a:t>
            </a:r>
            <a:r>
              <a:rPr lang="en-GB" sz="2000" dirty="0"/>
              <a:t> von Helium-Mengen, oft </a:t>
            </a:r>
            <a:r>
              <a:rPr lang="en-GB" sz="2000" dirty="0" err="1"/>
              <a:t>weniger</a:t>
            </a:r>
            <a:r>
              <a:rPr lang="en-GB" sz="2000" dirty="0"/>
              <a:t> </a:t>
            </a:r>
            <a:r>
              <a:rPr lang="en-GB" sz="2000" dirty="0" err="1"/>
              <a:t>als</a:t>
            </a:r>
            <a:r>
              <a:rPr lang="en-GB" sz="2000" dirty="0"/>
              <a:t> 100% der </a:t>
            </a:r>
            <a:r>
              <a:rPr lang="en-GB" sz="2000" dirty="0" err="1"/>
              <a:t>bislang</a:t>
            </a:r>
            <a:r>
              <a:rPr lang="en-GB" sz="2000" dirty="0"/>
              <a:t> </a:t>
            </a:r>
            <a:r>
              <a:rPr lang="en-GB" sz="2000" dirty="0" err="1"/>
              <a:t>gelieferten</a:t>
            </a:r>
            <a:r>
              <a:rPr lang="en-GB" sz="2000" dirty="0"/>
              <a:t> Mengen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Verweigerung</a:t>
            </a:r>
            <a:r>
              <a:rPr lang="en-GB" sz="2000" dirty="0"/>
              <a:t> der </a:t>
            </a:r>
            <a:r>
              <a:rPr lang="en-GB" sz="2000" dirty="0" err="1"/>
              <a:t>Annahme</a:t>
            </a:r>
            <a:r>
              <a:rPr lang="en-GB" sz="2000" dirty="0"/>
              <a:t> von </a:t>
            </a:r>
            <a:r>
              <a:rPr lang="en-GB" sz="2000" dirty="0" err="1"/>
              <a:t>Neukunden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50-100% </a:t>
            </a:r>
            <a:r>
              <a:rPr lang="en-GB" sz="2000" dirty="0" err="1"/>
              <a:t>Preissteigerung</a:t>
            </a:r>
            <a:r>
              <a:rPr lang="en-GB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4160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8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4.0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5C61D1-E83C-5046-9B65-AAB20409B4F8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166100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/>
              <a:t>Wie </a:t>
            </a:r>
            <a:r>
              <a:rPr lang="en-GB" sz="2000" b="1" dirty="0" err="1"/>
              <a:t>geht</a:t>
            </a:r>
            <a:r>
              <a:rPr lang="en-GB" sz="2000" b="1" dirty="0"/>
              <a:t> es </a:t>
            </a:r>
            <a:r>
              <a:rPr lang="en-GB" sz="2000" b="1" dirty="0" err="1"/>
              <a:t>weiter</a:t>
            </a:r>
            <a:r>
              <a:rPr lang="en-GB" sz="2000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Analysten</a:t>
            </a:r>
            <a:r>
              <a:rPr lang="en-GB" sz="2000" dirty="0"/>
              <a:t>:; Die </a:t>
            </a:r>
            <a:r>
              <a:rPr lang="en-GB" sz="2000" dirty="0" err="1"/>
              <a:t>Hoffnung</a:t>
            </a:r>
            <a:r>
              <a:rPr lang="en-GB" sz="2000" dirty="0"/>
              <a:t> </a:t>
            </a:r>
            <a:r>
              <a:rPr lang="en-GB" sz="2000" dirty="0" err="1"/>
              <a:t>liegt</a:t>
            </a:r>
            <a:r>
              <a:rPr lang="en-GB" sz="2000" dirty="0"/>
              <a:t> auf </a:t>
            </a:r>
            <a:r>
              <a:rPr lang="en-GB" sz="2000" dirty="0" err="1"/>
              <a:t>Russland</a:t>
            </a:r>
            <a:r>
              <a:rPr lang="en-GB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Amur online: +15% </a:t>
            </a:r>
            <a:r>
              <a:rPr lang="en-GB" sz="2000" dirty="0" err="1"/>
              <a:t>Weltjahresproduktion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Gazprom: “Plant 1 online </a:t>
            </a:r>
            <a:r>
              <a:rPr lang="en-GB" sz="2000" dirty="0" err="1"/>
              <a:t>im</a:t>
            </a:r>
            <a:r>
              <a:rPr lang="en-GB" sz="2000" dirty="0"/>
              <a:t> April 2023, Plant 2 </a:t>
            </a:r>
            <a:r>
              <a:rPr lang="en-GB" sz="2000" dirty="0" err="1"/>
              <a:t>im</a:t>
            </a:r>
            <a:r>
              <a:rPr lang="en-GB" sz="2000" dirty="0"/>
              <a:t> Q3/2023”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Keine</a:t>
            </a:r>
            <a:r>
              <a:rPr lang="en-GB" sz="2000" dirty="0"/>
              <a:t> </a:t>
            </a:r>
            <a:r>
              <a:rPr lang="en-GB" sz="2000" dirty="0" err="1"/>
              <a:t>Garantie</a:t>
            </a:r>
            <a:r>
              <a:rPr lang="en-GB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/>
              <a:t>Derzeit</a:t>
            </a:r>
            <a:r>
              <a:rPr lang="en-GB" sz="2000" dirty="0"/>
              <a:t> </a:t>
            </a:r>
            <a:r>
              <a:rPr lang="en-GB" sz="2000" dirty="0" err="1"/>
              <a:t>noch</a:t>
            </a:r>
            <a:r>
              <a:rPr lang="en-GB" sz="2000" dirty="0"/>
              <a:t> </a:t>
            </a:r>
            <a:r>
              <a:rPr lang="en-GB" sz="2000" dirty="0" err="1"/>
              <a:t>keine</a:t>
            </a:r>
            <a:r>
              <a:rPr lang="en-GB" sz="2000" dirty="0"/>
              <a:t> </a:t>
            </a:r>
            <a:r>
              <a:rPr lang="en-GB" sz="2000" dirty="0" err="1"/>
              <a:t>Rußland-Sanktionen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 Helium-Export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“</a:t>
            </a:r>
            <a:r>
              <a:rPr lang="en-GB" sz="2000" dirty="0" err="1"/>
              <a:t>Westliche</a:t>
            </a:r>
            <a:r>
              <a:rPr lang="en-GB" sz="2000" dirty="0"/>
              <a:t>” </a:t>
            </a:r>
            <a:r>
              <a:rPr lang="en-GB" sz="2000" dirty="0" err="1"/>
              <a:t>Transportschiffe</a:t>
            </a:r>
            <a:r>
              <a:rPr lang="en-GB" sz="2000" dirty="0"/>
              <a:t> </a:t>
            </a:r>
            <a:r>
              <a:rPr lang="en-GB" sz="2000" dirty="0" err="1"/>
              <a:t>dürfen</a:t>
            </a:r>
            <a:r>
              <a:rPr lang="en-GB" sz="2000" dirty="0"/>
              <a:t> </a:t>
            </a:r>
            <a:r>
              <a:rPr lang="en-GB" sz="2000" dirty="0" err="1"/>
              <a:t>russische</a:t>
            </a:r>
            <a:r>
              <a:rPr lang="en-GB" sz="2000" dirty="0"/>
              <a:t> </a:t>
            </a:r>
            <a:r>
              <a:rPr lang="en-GB" sz="2000" dirty="0" err="1"/>
              <a:t>Häfen</a:t>
            </a:r>
            <a:r>
              <a:rPr lang="en-GB" sz="2000" dirty="0"/>
              <a:t> </a:t>
            </a:r>
            <a:r>
              <a:rPr lang="en-GB" sz="2000" dirty="0" err="1"/>
              <a:t>nicht</a:t>
            </a:r>
            <a:r>
              <a:rPr lang="en-GB" sz="2000" dirty="0"/>
              <a:t> </a:t>
            </a:r>
            <a:r>
              <a:rPr lang="en-GB" sz="2000" dirty="0" err="1"/>
              <a:t>anlaufen</a:t>
            </a:r>
            <a:r>
              <a:rPr lang="en-GB" sz="2000" dirty="0"/>
              <a:t>, (</a:t>
            </a:r>
            <a:r>
              <a:rPr lang="en-GB" sz="2000" dirty="0" err="1"/>
              <a:t>Wladiwostok</a:t>
            </a:r>
            <a:r>
              <a:rPr lang="en-GB" sz="2000" dirty="0"/>
              <a:t> = Haupt-</a:t>
            </a:r>
            <a:r>
              <a:rPr lang="en-GB" sz="2000" dirty="0" err="1"/>
              <a:t>Umschlaghafen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 Helium)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Allerdings</a:t>
            </a:r>
            <a:r>
              <a:rPr lang="en-GB" sz="2000" dirty="0"/>
              <a:t>: </a:t>
            </a:r>
            <a:r>
              <a:rPr lang="en-GB" sz="2000" dirty="0" err="1"/>
              <a:t>Nicht-Sanktionsländer</a:t>
            </a:r>
            <a:r>
              <a:rPr lang="en-GB" sz="2000" dirty="0"/>
              <a:t> (China, </a:t>
            </a:r>
            <a:r>
              <a:rPr lang="en-GB" sz="2000" dirty="0" err="1"/>
              <a:t>Indien</a:t>
            </a:r>
            <a:r>
              <a:rPr lang="en-GB" sz="2000" dirty="0"/>
              <a:t>, Korea, Taiwan, </a:t>
            </a:r>
            <a:r>
              <a:rPr lang="en-GB" sz="2000" dirty="0" err="1"/>
              <a:t>Singapur</a:t>
            </a:r>
            <a:r>
              <a:rPr lang="en-GB" sz="2000" dirty="0"/>
              <a:t>) </a:t>
            </a:r>
            <a:r>
              <a:rPr lang="en-GB" sz="2000" dirty="0" err="1"/>
              <a:t>könnten</a:t>
            </a:r>
            <a:r>
              <a:rPr lang="en-GB" sz="2000" dirty="0"/>
              <a:t> Helium </a:t>
            </a:r>
            <a:r>
              <a:rPr lang="en-GB" sz="2000" dirty="0" err="1"/>
              <a:t>aus</a:t>
            </a:r>
            <a:r>
              <a:rPr lang="en-GB" sz="2000" dirty="0"/>
              <a:t> </a:t>
            </a:r>
            <a:r>
              <a:rPr lang="en-GB" sz="2000" dirty="0" err="1"/>
              <a:t>Rußland</a:t>
            </a:r>
            <a:r>
              <a:rPr lang="en-GB" sz="2000" dirty="0"/>
              <a:t> </a:t>
            </a:r>
            <a:r>
              <a:rPr lang="en-GB" sz="2000" dirty="0" err="1"/>
              <a:t>absorbieren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Aber: </a:t>
            </a:r>
            <a:r>
              <a:rPr lang="en-GB" sz="2000" dirty="0" err="1"/>
              <a:t>Diese</a:t>
            </a:r>
            <a:r>
              <a:rPr lang="en-GB" sz="2000" dirty="0"/>
              <a:t> Länder </a:t>
            </a:r>
            <a:r>
              <a:rPr lang="en-GB" sz="2000" dirty="0" err="1"/>
              <a:t>haben</a:t>
            </a:r>
            <a:r>
              <a:rPr lang="en-GB" sz="2000" dirty="0"/>
              <a:t> </a:t>
            </a:r>
            <a:r>
              <a:rPr lang="en-GB" sz="2000" dirty="0" err="1"/>
              <a:t>noch</a:t>
            </a:r>
            <a:r>
              <a:rPr lang="en-GB" sz="2000" dirty="0"/>
              <a:t> </a:t>
            </a:r>
            <a:r>
              <a:rPr lang="en-GB" sz="2000" dirty="0" err="1"/>
              <a:t>keine</a:t>
            </a:r>
            <a:r>
              <a:rPr lang="en-GB" sz="2000" dirty="0"/>
              <a:t> </a:t>
            </a:r>
            <a:r>
              <a:rPr lang="en-GB" sz="2000" dirty="0" err="1"/>
              <a:t>LHe</a:t>
            </a:r>
            <a:r>
              <a:rPr lang="en-GB" sz="2000" dirty="0"/>
              <a:t>-Container…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i="1" dirty="0" err="1"/>
              <a:t>Heliumkrise</a:t>
            </a:r>
            <a:r>
              <a:rPr lang="en-GB" sz="2000" b="1" i="1" dirty="0"/>
              <a:t> </a:t>
            </a:r>
            <a:r>
              <a:rPr lang="en-GB" sz="2000" b="1" i="1" dirty="0" err="1"/>
              <a:t>dauert</a:t>
            </a:r>
            <a:r>
              <a:rPr lang="en-GB" sz="2000" b="1" i="1" dirty="0"/>
              <a:t> </a:t>
            </a:r>
            <a:r>
              <a:rPr lang="en-GB" sz="2000" b="1" i="1" dirty="0" err="1"/>
              <a:t>wohl</a:t>
            </a:r>
            <a:r>
              <a:rPr lang="en-GB" sz="2000" b="1" i="1" dirty="0"/>
              <a:t> an… </a:t>
            </a:r>
            <a:r>
              <a:rPr lang="en-GB" sz="2800" dirty="0"/>
              <a:t>😰</a:t>
            </a:r>
          </a:p>
        </p:txBody>
      </p:sp>
    </p:spTree>
    <p:extLst>
      <p:ext uri="{BB962C8B-B14F-4D97-AF65-F5344CB8AC3E}">
        <p14:creationId xmlns:p14="http://schemas.microsoft.com/office/powerpoint/2010/main" val="433381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Date Placeholder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3EA599-7538-48C5-9B8D-809DD6C0A617}" type="datetime4">
              <a:rPr lang="en-US" sz="800" smtClean="0">
                <a:solidFill>
                  <a:srgbClr val="FFFFFF"/>
                </a:solidFill>
              </a:rPr>
              <a:pPr/>
              <a:t>March 22, 2023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61B724-88A6-4E2D-8E8C-6AAA4F55F30F}" type="slidenum">
              <a:rPr lang="en-US" sz="800" smtClean="0">
                <a:solidFill>
                  <a:srgbClr val="FFFFFF"/>
                </a:solidFill>
              </a:rPr>
              <a:pPr/>
              <a:t>9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Heliumkrise</a:t>
            </a:r>
            <a:r>
              <a:rPr lang="en-US" sz="3600" dirty="0"/>
              <a:t> – </a:t>
            </a:r>
            <a:r>
              <a:rPr lang="en-US" sz="3600" dirty="0" err="1"/>
              <a:t>Lieferanten</a:t>
            </a:r>
            <a:endParaRPr lang="en-US" sz="36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71FB35-F275-224F-84DD-041379595064}"/>
              </a:ext>
            </a:extLst>
          </p:cNvPr>
          <p:cNvSpPr txBox="1">
            <a:spLocks/>
          </p:cNvSpPr>
          <p:nvPr/>
        </p:nvSpPr>
        <p:spPr>
          <a:xfrm>
            <a:off x="406400" y="1150267"/>
            <a:ext cx="8166100" cy="52602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5000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-228600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61963" indent="-230188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688975" indent="-225425" algn="l" rtl="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9112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13684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18256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2828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2740025" indent="-220663" algn="l" rtl="0" eaLnBrk="0" fontAlgn="base" hangingPunct="0">
              <a:spcBef>
                <a:spcPct val="0"/>
              </a:spcBef>
              <a:spcAft>
                <a:spcPct val="3000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r>
              <a:rPr lang="en-GB" sz="2000" b="1" dirty="0" err="1"/>
              <a:t>Einige</a:t>
            </a:r>
            <a:r>
              <a:rPr lang="en-GB" sz="2000" b="1" dirty="0"/>
              <a:t> Helium-</a:t>
            </a:r>
            <a:r>
              <a:rPr lang="en-GB" sz="2000" b="1" dirty="0" err="1"/>
              <a:t>Lieferanten</a:t>
            </a:r>
            <a:r>
              <a:rPr lang="en-GB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Linde (DE): </a:t>
            </a:r>
            <a:r>
              <a:rPr lang="en-GB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https://produkte.linde-gase.de/reingase_in_tankwagen_und_trailern/helium_fluessig.html</a:t>
            </a: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Air Products (DE): </a:t>
            </a:r>
            <a:r>
              <a:rPr lang="en-GB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https://www.airproducts.de/gases/helium</a:t>
            </a: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Messer (DE): </a:t>
            </a:r>
            <a:r>
              <a:rPr lang="en-GB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https://www.messer.de/spezialgase/helium/helium-fluessig</a:t>
            </a: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Air Liquide (DE): </a:t>
            </a:r>
            <a:r>
              <a:rPr lang="en-GB" sz="1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1800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de.airliquide.com</a:t>
            </a:r>
            <a:r>
              <a:rPr lang="en-GB" sz="1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GB" sz="1800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unsere-gase</a:t>
            </a:r>
            <a:r>
              <a:rPr lang="en-GB" sz="1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/helium-he</a:t>
            </a: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Nippon Gas (DE): </a:t>
            </a:r>
            <a:r>
              <a:rPr lang="de-DE" sz="1600" dirty="0">
                <a:solidFill>
                  <a:srgbClr val="0070C0"/>
                </a:solidFill>
              </a:rPr>
              <a:t> </a:t>
            </a:r>
            <a:r>
              <a:rPr lang="de-DE" sz="16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https://nippongases.com/de-en/for-laboratories/helium#</a:t>
            </a:r>
            <a:endParaRPr lang="en-GB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Westfalen (DE): </a:t>
            </a:r>
            <a:r>
              <a:rPr lang="de-DE" sz="2000" dirty="0"/>
              <a:t> </a:t>
            </a:r>
            <a:r>
              <a:rPr lang="de-DE" sz="16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https://gase-shop.westfalen.com/de/de/Home/Gesundheit/Helium-fl%C3%BCssig/p/A067915</a:t>
            </a: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PGNiG</a:t>
            </a:r>
            <a:r>
              <a:rPr lang="en-GB" sz="2000" dirty="0"/>
              <a:t> (PL): </a:t>
            </a:r>
            <a:r>
              <a:rPr lang="en-GB" sz="18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https://en-odolanow.pgnig.pl/products/liquid-helium-lhe</a:t>
            </a: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Eurohel</a:t>
            </a:r>
            <a:r>
              <a:rPr lang="en-GB" sz="2000" dirty="0"/>
              <a:t> (PL): </a:t>
            </a:r>
            <a:r>
              <a:rPr lang="de-DE" sz="18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http://eurohel.pl/en/</a:t>
            </a:r>
            <a:endParaRPr lang="en-GB" sz="1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17805476"/>
      </p:ext>
    </p:extLst>
  </p:cSld>
  <p:clrMapOvr>
    <a:masterClrMapping/>
  </p:clrMapOvr>
</p:sld>
</file>

<file path=ppt/theme/theme1.xml><?xml version="1.0" encoding="utf-8"?>
<a:theme xmlns:a="http://schemas.openxmlformats.org/drawingml/2006/main" name="Agilent_template">
  <a:themeElements>
    <a:clrScheme name="Agilent_template 1">
      <a:dk1>
        <a:srgbClr val="000000"/>
      </a:dk1>
      <a:lt1>
        <a:srgbClr val="FFFFFF"/>
      </a:lt1>
      <a:dk2>
        <a:srgbClr val="0099CC"/>
      </a:dk2>
      <a:lt2>
        <a:srgbClr val="999999"/>
      </a:lt2>
      <a:accent1>
        <a:srgbClr val="0099CC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E78A00"/>
      </a:accent6>
      <a:hlink>
        <a:srgbClr val="99CC33"/>
      </a:hlink>
      <a:folHlink>
        <a:srgbClr val="990066"/>
      </a:folHlink>
    </a:clrScheme>
    <a:fontScheme name="Agile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gilent_template 1">
        <a:dk1>
          <a:srgbClr val="000000"/>
        </a:dk1>
        <a:lt1>
          <a:srgbClr val="FFFFFF"/>
        </a:lt1>
        <a:dk2>
          <a:srgbClr val="0099CC"/>
        </a:dk2>
        <a:lt2>
          <a:srgbClr val="999999"/>
        </a:lt2>
        <a:accent1>
          <a:srgbClr val="0099CC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E78A00"/>
        </a:accent6>
        <a:hlink>
          <a:srgbClr val="99CC33"/>
        </a:hlink>
        <a:folHlink>
          <a:srgbClr val="99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gilent_template 2">
        <a:dk1>
          <a:srgbClr val="999999"/>
        </a:dk1>
        <a:lt1>
          <a:srgbClr val="FFFFFF"/>
        </a:lt1>
        <a:dk2>
          <a:srgbClr val="000000"/>
        </a:dk2>
        <a:lt2>
          <a:srgbClr val="0099CC"/>
        </a:lt2>
        <a:accent1>
          <a:srgbClr val="0099CC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AACAE2"/>
        </a:accent5>
        <a:accent6>
          <a:srgbClr val="E78A00"/>
        </a:accent6>
        <a:hlink>
          <a:srgbClr val="99CC33"/>
        </a:hlink>
        <a:folHlink>
          <a:srgbClr val="99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1467</Words>
  <Application>Microsoft Macintosh PowerPoint</Application>
  <PresentationFormat>Bildschirmpräsentation (4:3)</PresentationFormat>
  <Paragraphs>195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Systemschrift Normal</vt:lpstr>
      <vt:lpstr>Agilent_template</vt:lpstr>
      <vt:lpstr>Custom Design</vt:lpstr>
      <vt:lpstr>PowerPoint-Präsentation</vt:lpstr>
      <vt:lpstr>Helium: Quelle &amp; Ziel</vt:lpstr>
      <vt:lpstr>Heliumverbrauch</vt:lpstr>
      <vt:lpstr>Heliumkrise – He-Weltproduktion 2020</vt:lpstr>
      <vt:lpstr>Heliumkrise – He-Weltproduktion 2022</vt:lpstr>
      <vt:lpstr>Heliumkrise 4.0 (seit Q1/2022)…</vt:lpstr>
      <vt:lpstr>Heliumkrise 4.0</vt:lpstr>
      <vt:lpstr>Heliumkrise 4.0</vt:lpstr>
      <vt:lpstr>Heliumkrise – Lieferanten</vt:lpstr>
      <vt:lpstr>Heliumkrise 4.0…</vt:lpstr>
      <vt:lpstr>Heliumkrise – Quench…?</vt:lpstr>
      <vt:lpstr>Heliumkrise – Quench…?</vt:lpstr>
      <vt:lpstr>Heliumkrise – Helium level</vt:lpstr>
      <vt:lpstr>Heliumkrise – Besser: Magnet entladen</vt:lpstr>
      <vt:lpstr>Heliumkrise – Magnet Entladen</vt:lpstr>
      <vt:lpstr>Heliumkrise – Magnet Entladen</vt:lpstr>
      <vt:lpstr>Heliumkrise – Magnet Entladen</vt:lpstr>
      <vt:lpstr>Heliumkrise – Magnet Entladen</vt:lpstr>
      <vt:lpstr>Heliumkrise – Schutzmaßnahmen</vt:lpstr>
      <vt:lpstr>Heliumkrise – Verflüssiger…?</vt:lpstr>
      <vt:lpstr>Heliumkrise – Verflüssiger</vt:lpstr>
      <vt:lpstr>Was macht Spin-Doc noch so...?</vt:lpstr>
    </vt:vector>
  </TitlesOfParts>
  <Company>Agilent Technologies,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Arial 28pt Bold Agilent Blue</dc:title>
  <dc:creator>bert.heise@agilent.com</dc:creator>
  <cp:lastModifiedBy>Microsoft Office User</cp:lastModifiedBy>
  <cp:revision>439</cp:revision>
  <cp:lastPrinted>2022-03-14T17:04:06Z</cp:lastPrinted>
  <dcterms:created xsi:type="dcterms:W3CDTF">2008-05-23T20:53:29Z</dcterms:created>
  <dcterms:modified xsi:type="dcterms:W3CDTF">2023-03-22T08:27:33Z</dcterms:modified>
</cp:coreProperties>
</file>